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4" r:id="rId1"/>
  </p:sldMasterIdLst>
  <p:notesMasterIdLst>
    <p:notesMasterId r:id="rId27"/>
  </p:notesMasterIdLst>
  <p:sldIdLst>
    <p:sldId id="354" r:id="rId2"/>
    <p:sldId id="380" r:id="rId3"/>
    <p:sldId id="690" r:id="rId4"/>
    <p:sldId id="428" r:id="rId5"/>
    <p:sldId id="429" r:id="rId6"/>
    <p:sldId id="430" r:id="rId7"/>
    <p:sldId id="431" r:id="rId8"/>
    <p:sldId id="691" r:id="rId9"/>
    <p:sldId id="567" r:id="rId10"/>
    <p:sldId id="702" r:id="rId11"/>
    <p:sldId id="693" r:id="rId12"/>
    <p:sldId id="705" r:id="rId13"/>
    <p:sldId id="694" r:id="rId14"/>
    <p:sldId id="440" r:id="rId15"/>
    <p:sldId id="704" r:id="rId16"/>
    <p:sldId id="697" r:id="rId17"/>
    <p:sldId id="696" r:id="rId18"/>
    <p:sldId id="452" r:id="rId19"/>
    <p:sldId id="700" r:id="rId20"/>
    <p:sldId id="400" r:id="rId21"/>
    <p:sldId id="439" r:id="rId22"/>
    <p:sldId id="276" r:id="rId23"/>
    <p:sldId id="438" r:id="rId24"/>
    <p:sldId id="432" r:id="rId25"/>
    <p:sldId id="369"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styanax Kanakakis" initials="" lastIdx="3" clrIdx="0"/>
  <p:cmAuthor id="1" name="Christopher Ferris" initials="" lastIdx="6" clrIdx="1"/>
  <p:cmAuthor id="2" name="Brian Behlendorf" initials="" lastIdx="4" clrIdx="2"/>
  <p:cmAuthor id="3" name="Greg Wallace" initials="" lastIdx="10" clrIdx="3"/>
  <p:cmAuthor id="4" name="Travin Keith" initials="" lastIdx="10" clrIdx="4"/>
  <p:cmAuthor id="5" name="Anonymous" initials="" lastIdx="1" clrIdx="5"/>
  <p:cmAuthor id="6" name="Dan O'Prey" initials="" lastIdx="6"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DCCDE"/>
    <a:srgbClr val="F6F6F6"/>
    <a:srgbClr val="000000"/>
    <a:srgbClr val="CDCDCD"/>
    <a:srgbClr val="959595"/>
    <a:srgbClr val="F7F7F7"/>
    <a:srgbClr val="6ECCDE"/>
    <a:srgbClr val="C7C7C7"/>
    <a:srgbClr val="BBBB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A1D5F9-AFFA-401E-AC10-454C56AC4A86}">
  <a:tblStyle styleId="{28A1D5F9-AFFA-401E-AC10-454C56AC4A86}"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0000" autoAdjust="0"/>
    <p:restoredTop sz="77462" autoAdjust="0"/>
  </p:normalViewPr>
  <p:slideViewPr>
    <p:cSldViewPr snapToGrid="0" snapToObjects="1">
      <p:cViewPr varScale="1">
        <p:scale>
          <a:sx n="156" d="100"/>
          <a:sy n="156" d="100"/>
        </p:scale>
        <p:origin x="3080" y="176"/>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918019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1895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lang="en-US" sz="1100" b="0" i="0" u="none" strike="sng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29269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…lots of tools, lots of audiences…..a variety of silos, each meeting the needs of their “local” constituents…. Some, but not enough integration….and that integration is</a:t>
            </a:r>
            <a:r>
              <a:rPr lang="en-US" baseline="0"/>
              <a:t> time consuming, tedious, and more…  </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8443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458"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Calibri" charset="0"/>
              </a:rPr>
              <a:t>The maintenance of metadata must be automated </a:t>
            </a:r>
            <a:r>
              <a:rPr lang="en-US">
                <a:latin typeface="Calibri" charset="0"/>
              </a:rPr>
              <a:t>to scale to the sheer volumes and variety of data involved in modern business.  </a:t>
            </a:r>
          </a:p>
          <a:p>
            <a:r>
              <a:rPr lang="en-US" b="1">
                <a:latin typeface="Calibri" charset="0"/>
              </a:rPr>
              <a:t>Metadata management must become ubiquitous </a:t>
            </a:r>
            <a:r>
              <a:rPr lang="en-US">
                <a:latin typeface="Calibri" charset="0"/>
              </a:rPr>
              <a:t>in cloud platforms and large data platforms, such as Apache Hadoop so that the processing engines on these platforms can rely on its availability and build capability around it.</a:t>
            </a:r>
            <a:endParaRPr lang="en-GB">
              <a:latin typeface="Calibri" charset="0"/>
            </a:endParaRPr>
          </a:p>
          <a:p>
            <a:r>
              <a:rPr lang="en-US" b="1">
                <a:latin typeface="Calibri" charset="0"/>
              </a:rPr>
              <a:t>Metadata access must become open and remotely accessible </a:t>
            </a:r>
            <a:r>
              <a:rPr lang="en-US">
                <a:latin typeface="Calibri" charset="0"/>
              </a:rPr>
              <a:t>so that tools from different vendors can work with metadata located on different platforms.  This implies unique identifiers for metadata elements, some level of standardization in the types and formats for metadata and standard interfaces for manipulating metadata.</a:t>
            </a:r>
            <a:endParaRPr lang="en-GB">
              <a:latin typeface="Calibri" charset="0"/>
            </a:endParaRPr>
          </a:p>
          <a:p>
            <a:r>
              <a:rPr lang="en-US" b="1">
                <a:latin typeface="Calibri" charset="0"/>
              </a:rPr>
              <a:t>Metadata should be used to drive the governance of data </a:t>
            </a:r>
            <a:r>
              <a:rPr lang="en-US">
                <a:latin typeface="Calibri" charset="0"/>
              </a:rPr>
              <a:t>and create a business friendly logical interface to the data landscape.</a:t>
            </a:r>
            <a:endParaRPr lang="en-GB">
              <a:latin typeface="Calibri" charset="0"/>
            </a:endParaRPr>
          </a:p>
          <a:p>
            <a:r>
              <a:rPr lang="en-US" b="1">
                <a:latin typeface="Calibri" charset="0"/>
              </a:rPr>
              <a:t>Wherever possible, discovery and maintenance of metadata has to an integral </a:t>
            </a:r>
            <a:r>
              <a:rPr lang="en-US">
                <a:latin typeface="Calibri" charset="0"/>
              </a:rPr>
              <a:t>part of all tools that access, change and move information.</a:t>
            </a:r>
            <a:endParaRPr lang="en-GB">
              <a:latin typeface="Calibri" charset="0"/>
            </a:endParaRPr>
          </a:p>
          <a:p>
            <a:endParaRPr lang="en-GB">
              <a:latin typeface="Calibri" charset="0"/>
            </a:endParaRPr>
          </a:p>
        </p:txBody>
      </p:sp>
      <p:sp>
        <p:nvSpPr>
          <p:cNvPr id="19459"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1800">
                <a:solidFill>
                  <a:srgbClr val="000000"/>
                </a:solidFill>
                <a:latin typeface="Gill Sans" charset="0"/>
                <a:ea typeface="ヒラギノ角ゴ ProN W3" charset="0"/>
                <a:cs typeface="ヒラギノ角ゴ ProN W3" charset="0"/>
                <a:sym typeface="Gill Sans" charset="0"/>
              </a:defRPr>
            </a:lvl1pPr>
            <a:lvl2pPr marL="785372" indent="-302066">
              <a:defRPr sz="11800">
                <a:solidFill>
                  <a:srgbClr val="000000"/>
                </a:solidFill>
                <a:latin typeface="Gill Sans" charset="0"/>
                <a:ea typeface="ヒラギノ角ゴ ProN W3" charset="0"/>
                <a:cs typeface="ヒラギノ角ゴ ProN W3" charset="0"/>
                <a:sym typeface="Gill Sans" charset="0"/>
              </a:defRPr>
            </a:lvl2pPr>
            <a:lvl3pPr marL="1208265" indent="-241653">
              <a:defRPr sz="11800">
                <a:solidFill>
                  <a:srgbClr val="000000"/>
                </a:solidFill>
                <a:latin typeface="Gill Sans" charset="0"/>
                <a:ea typeface="ヒラギノ角ゴ ProN W3" charset="0"/>
                <a:cs typeface="ヒラギノ角ゴ ProN W3" charset="0"/>
                <a:sym typeface="Gill Sans" charset="0"/>
              </a:defRPr>
            </a:lvl3pPr>
            <a:lvl4pPr marL="1691571" indent="-241653">
              <a:defRPr sz="11800">
                <a:solidFill>
                  <a:srgbClr val="000000"/>
                </a:solidFill>
                <a:latin typeface="Gill Sans" charset="0"/>
                <a:ea typeface="ヒラギノ角ゴ ProN W3" charset="0"/>
                <a:cs typeface="ヒラギノ角ゴ ProN W3" charset="0"/>
                <a:sym typeface="Gill Sans" charset="0"/>
              </a:defRPr>
            </a:lvl4pPr>
            <a:lvl5pPr marL="2174878" indent="-241653">
              <a:defRPr sz="11800">
                <a:solidFill>
                  <a:srgbClr val="000000"/>
                </a:solidFill>
                <a:latin typeface="Gill Sans" charset="0"/>
                <a:ea typeface="ヒラギノ角ゴ ProN W3" charset="0"/>
                <a:cs typeface="ヒラギノ角ゴ ProN W3" charset="0"/>
                <a:sym typeface="Gill Sans" charset="0"/>
              </a:defRPr>
            </a:lvl5pPr>
            <a:lvl6pPr marL="2658184"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6pPr>
            <a:lvl7pPr marL="3141490"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7pPr>
            <a:lvl8pPr marL="3624796"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8pPr>
            <a:lvl9pPr marL="4108102"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9pPr>
          </a:lstStyle>
          <a:p>
            <a:fld id="{5E5A7AAB-4099-1C43-8B14-527672D7899A}" type="slidenum">
              <a:rPr lang="en-US" sz="1300"/>
              <a:pPr/>
              <a:t>9</a:t>
            </a:fld>
            <a:endParaRPr lang="en-US" sz="1300"/>
          </a:p>
        </p:txBody>
      </p:sp>
    </p:spTree>
    <p:extLst>
      <p:ext uri="{BB962C8B-B14F-4D97-AF65-F5344CB8AC3E}">
        <p14:creationId xmlns:p14="http://schemas.microsoft.com/office/powerpoint/2010/main" val="2982272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a:t>…lots of tools, lots of audiences…..a variety of silos, each meeting the needs of their “local” constituents…. Some, but not enough integration….and that integration is</a:t>
            </a:r>
            <a:r>
              <a:rPr lang="en-US" baseline="0"/>
              <a:t> time consuming, tedious, and more…  </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Caller:</a:t>
            </a:r>
          </a:p>
          <a:p>
            <a:r>
              <a:rPr lang="en-GB" dirty="0"/>
              <a:t>A metadata tool can access the consumer-specific APIs to work with metadata.</a:t>
            </a:r>
          </a:p>
          <a:p>
            <a:r>
              <a:rPr lang="en-GB" dirty="0"/>
              <a:t>The Access Layer handles the calls to metadata repositories connected to the metadata highway</a:t>
            </a:r>
          </a:p>
          <a:p>
            <a:r>
              <a:rPr lang="en-US" dirty="0"/>
              <a:t>Native</a:t>
            </a:r>
          </a:p>
          <a:p>
            <a:r>
              <a:rPr lang="en-GB" dirty="0"/>
              <a:t>Native implementation of the open metadata governance APIs.</a:t>
            </a:r>
            <a:endParaRPr lang="en-US" dirty="0"/>
          </a:p>
          <a:p>
            <a:r>
              <a:rPr lang="en-GB" dirty="0"/>
              <a:t>Apache Atlas is a native implementation of the open metadata and governance APIs</a:t>
            </a:r>
            <a:endParaRPr lang="en-US" dirty="0"/>
          </a:p>
          <a:p>
            <a:r>
              <a:rPr lang="en-US" dirty="0"/>
              <a:t>Adapter</a:t>
            </a:r>
          </a:p>
          <a:p>
            <a:pPr marL="0" marR="0" lvl="0" indent="0" algn="l" defTabSz="914400" rtl="0" eaLnBrk="1" fontAlgn="auto" latinLnBrk="0" hangingPunct="1">
              <a:lnSpc>
                <a:spcPct val="100000"/>
              </a:lnSpc>
              <a:spcBef>
                <a:spcPts val="0"/>
              </a:spcBef>
              <a:spcAft>
                <a:spcPts val="0"/>
              </a:spcAft>
              <a:buClr>
                <a:schemeClr val="dk1"/>
              </a:buClr>
              <a:buSzTx/>
              <a:buFont typeface="Arial"/>
              <a:buNone/>
              <a:tabLst/>
              <a:defRPr/>
            </a:pPr>
            <a:r>
              <a:rPr lang="en-GB" dirty="0"/>
              <a:t>Simple components plug into a repository proxy to connect in an existing metadata repository.</a:t>
            </a:r>
          </a:p>
          <a:p>
            <a:endParaRPr lang="en-US" dirty="0"/>
          </a:p>
          <a:p>
            <a:r>
              <a:rPr lang="en-US" dirty="0"/>
              <a:t>Plugin: </a:t>
            </a:r>
          </a:p>
          <a:p>
            <a:r>
              <a:rPr lang="en-GB" dirty="0"/>
              <a:t>Connector Framework (OCF)</a:t>
            </a:r>
          </a:p>
          <a:p>
            <a:pPr lvl="1"/>
            <a:r>
              <a:rPr lang="en-GB" dirty="0"/>
              <a:t>Connectors to data, analytics etc</a:t>
            </a:r>
          </a:p>
          <a:p>
            <a:r>
              <a:rPr lang="en-GB" dirty="0"/>
              <a:t>Open Discovery Framework (ODF)</a:t>
            </a:r>
          </a:p>
          <a:p>
            <a:pPr lvl="1"/>
            <a:r>
              <a:rPr lang="en-GB" dirty="0"/>
              <a:t>Metadata discovery services</a:t>
            </a:r>
          </a:p>
          <a:p>
            <a:r>
              <a:rPr lang="en-GB" dirty="0"/>
              <a:t>Governance action Framework (GAF)</a:t>
            </a:r>
          </a:p>
          <a:p>
            <a:pPr lvl="1"/>
            <a:r>
              <a:rPr lang="en-GB" dirty="0"/>
              <a:t>Stewardship services for triage and remediation of exceptions</a:t>
            </a:r>
          </a:p>
          <a:p>
            <a:pPr lvl="1"/>
            <a:endParaRPr lang="en-GB" dirty="0"/>
          </a:p>
          <a:p>
            <a:r>
              <a:rPr lang="en-US" dirty="0"/>
              <a:t>Special</a:t>
            </a:r>
          </a:p>
          <a:p>
            <a:r>
              <a:rPr lang="en-GB" dirty="0"/>
              <a:t>The tool, engine or data management platform implements its own version of the OMRS and OMASs. </a:t>
            </a:r>
          </a:p>
          <a:p>
            <a:r>
              <a:rPr lang="en-GB" dirty="0"/>
              <a:t>This pattern should only be used if it is impossible to use one of the other patterns.</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ClrTx/>
              <a:buFont typeface="Arial" panose="020B0604020202020204" pitchFamily="34" charset="0"/>
              <a:buChar char="•"/>
            </a:pPr>
            <a:r>
              <a:rPr lang="en-US" dirty="0" err="1"/>
              <a:t>ODPi</a:t>
            </a:r>
            <a:r>
              <a:rPr lang="en-US" dirty="0"/>
              <a:t>, a Linux Foundation Project, can provide the platform for industry collaboration on shared technology</a:t>
            </a:r>
          </a:p>
          <a:p>
            <a:pPr marL="285750" indent="-285750">
              <a:buClrTx/>
              <a:buFont typeface="Arial" panose="020B0604020202020204" pitchFamily="34" charset="0"/>
              <a:buChar char="•"/>
            </a:pPr>
            <a:r>
              <a:rPr lang="en-US" dirty="0"/>
              <a:t>In pursuit of its mission to make Apache Hadoop and associated Big Data solutions ready for enterprise-wide deployment, </a:t>
            </a:r>
            <a:r>
              <a:rPr lang="en-US" dirty="0" err="1"/>
              <a:t>ODPi</a:t>
            </a:r>
            <a:r>
              <a:rPr lang="en-US" dirty="0"/>
              <a:t> is focused on the biggest hurdles</a:t>
            </a:r>
          </a:p>
          <a:p>
            <a:pPr marL="742950" lvl="1" indent="-285750">
              <a:buClrTx/>
              <a:buFont typeface="Arial" panose="020B0604020202020204" pitchFamily="34" charset="0"/>
              <a:buChar char="•"/>
            </a:pPr>
            <a:r>
              <a:rPr lang="en-US" dirty="0"/>
              <a:t>In 2016, the largest hurdles were cross-distro harmonization</a:t>
            </a:r>
          </a:p>
          <a:p>
            <a:pPr marL="742950" lvl="1" indent="-285750">
              <a:buClrTx/>
              <a:buFont typeface="Arial" panose="020B0604020202020204" pitchFamily="34" charset="0"/>
              <a:buChar char="•"/>
            </a:pPr>
            <a:r>
              <a:rPr lang="en-US" dirty="0"/>
              <a:t>Today, a key blocker to broad-based production use of Big Data is Governance</a:t>
            </a:r>
          </a:p>
        </p:txBody>
      </p:sp>
    </p:spTree>
    <p:extLst>
      <p:ext uri="{BB962C8B-B14F-4D97-AF65-F5344CB8AC3E}">
        <p14:creationId xmlns:p14="http://schemas.microsoft.com/office/powerpoint/2010/main" val="4237303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Shape 21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a:p>
        </p:txBody>
      </p:sp>
    </p:spTree>
    <p:extLst>
      <p:ext uri="{BB962C8B-B14F-4D97-AF65-F5344CB8AC3E}">
        <p14:creationId xmlns:p14="http://schemas.microsoft.com/office/powerpoint/2010/main" val="1896249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rtl="0"/>
            <a:r>
              <a:rPr lang="en-US" sz="1100" b="0" i="0" u="none" strike="noStrike" kern="1200" cap="none" dirty="0">
                <a:solidFill>
                  <a:schemeClr val="dk1"/>
                </a:solidFill>
                <a:effectLst/>
                <a:latin typeface="Arial"/>
                <a:ea typeface="Arial"/>
                <a:cs typeface="Arial"/>
                <a:sym typeface="Arial"/>
              </a:rPr>
              <a:t>Mention that individuals can get involved.</a:t>
            </a:r>
            <a:endParaRPr lang="en-US" b="0" dirty="0">
              <a:effectLst/>
            </a:endParaRPr>
          </a:p>
        </p:txBody>
      </p:sp>
    </p:spTree>
    <p:extLst>
      <p:ext uri="{BB962C8B-B14F-4D97-AF65-F5344CB8AC3E}">
        <p14:creationId xmlns:p14="http://schemas.microsoft.com/office/powerpoint/2010/main" val="31774456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Shape 11"/>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2996" y="535880"/>
            <a:ext cx="1011335" cy="631748"/>
          </a:xfrm>
          <a:prstGeom prst="rect">
            <a:avLst/>
          </a:prstGeom>
        </p:spPr>
      </p:pic>
      <p:sp>
        <p:nvSpPr>
          <p:cNvPr id="16" name="Shape 10"/>
          <p:cNvSpPr/>
          <p:nvPr userDrawn="1"/>
        </p:nvSpPr>
        <p:spPr>
          <a:xfrm rot="10800000" flipH="1">
            <a:off x="0" y="4984398"/>
            <a:ext cx="9144000" cy="159102"/>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2" name="Text Placeholder 4"/>
          <p:cNvSpPr>
            <a:spLocks noGrp="1"/>
          </p:cNvSpPr>
          <p:nvPr>
            <p:ph type="body" sz="quarter" idx="10" hasCustomPrompt="1"/>
          </p:nvPr>
        </p:nvSpPr>
        <p:spPr>
          <a:xfrm>
            <a:off x="328762" y="3215062"/>
            <a:ext cx="3987599" cy="691998"/>
          </a:xfrm>
        </p:spPr>
        <p:txBody>
          <a:bodyPr/>
          <a:lstStyle>
            <a:lvl1pPr>
              <a:lnSpc>
                <a:spcPct val="100000"/>
              </a:lnSpc>
              <a:spcAft>
                <a:spcPts val="0"/>
              </a:spcAft>
              <a:defRPr sz="1700" baseline="0"/>
            </a:lvl1pPr>
          </a:lstStyle>
          <a:p>
            <a:pPr lvl="0"/>
            <a:r>
              <a:rPr lang="en-US" dirty="0"/>
              <a:t>Name</a:t>
            </a:r>
          </a:p>
          <a:p>
            <a:pPr lvl="0"/>
            <a:r>
              <a:rPr lang="en-US" dirty="0"/>
              <a:t>Title</a:t>
            </a:r>
          </a:p>
        </p:txBody>
      </p:sp>
      <p:sp>
        <p:nvSpPr>
          <p:cNvPr id="24" name="Text Placeholder 2"/>
          <p:cNvSpPr>
            <a:spLocks noGrp="1"/>
          </p:cNvSpPr>
          <p:nvPr>
            <p:ph type="body" sz="quarter" idx="11" hasCustomPrompt="1"/>
          </p:nvPr>
        </p:nvSpPr>
        <p:spPr>
          <a:xfrm>
            <a:off x="328613" y="4042786"/>
            <a:ext cx="3987800" cy="452265"/>
          </a:xfrm>
        </p:spPr>
        <p:txBody>
          <a:bodyPr/>
          <a:lstStyle/>
          <a:p>
            <a:pPr lvl="0"/>
            <a:r>
              <a:rPr lang="en-US" dirty="0"/>
              <a:t>Date</a:t>
            </a:r>
          </a:p>
        </p:txBody>
      </p:sp>
      <p:sp>
        <p:nvSpPr>
          <p:cNvPr id="26" name="Shape 15"/>
          <p:cNvSpPr txBox="1">
            <a:spLocks noGrp="1"/>
          </p:cNvSpPr>
          <p:nvPr>
            <p:ph type="title" hasCustomPrompt="1"/>
          </p:nvPr>
        </p:nvSpPr>
        <p:spPr>
          <a:xfrm>
            <a:off x="328345" y="1876358"/>
            <a:ext cx="6464342"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59200" y="289077"/>
            <a:ext cx="8473099" cy="564772"/>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9">
            <a:extLst>
              <a:ext uri="{FF2B5EF4-FFF2-40B4-BE49-F238E27FC236}">
                <a16:creationId xmlns:a16="http://schemas.microsoft.com/office/drawing/2014/main" id="{45FB6608-D6CB-1E47-97E0-946893699D85}"/>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9" name="Shape 8">
            <a:extLst>
              <a:ext uri="{FF2B5EF4-FFF2-40B4-BE49-F238E27FC236}">
                <a16:creationId xmlns:a16="http://schemas.microsoft.com/office/drawing/2014/main" id="{30689E75-890B-DE48-8C2D-0BE1828F9386}"/>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1810784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Shape 11"/>
        <p:cNvGrpSpPr/>
        <p:nvPr/>
      </p:nvGrpSpPr>
      <p:grpSpPr>
        <a:xfrm>
          <a:off x="0" y="0"/>
          <a:ext cx="0" cy="0"/>
          <a:chOff x="0" y="0"/>
          <a:chExt cx="0" cy="0"/>
        </a:xfrm>
      </p:grpSpPr>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393373"/>
            <a:ext cx="9144000" cy="3750128"/>
          </a:xfrm>
          <a:prstGeom prst="rect">
            <a:avLst/>
          </a:prstGeom>
        </p:spPr>
      </p:pic>
      <p:sp>
        <p:nvSpPr>
          <p:cNvPr id="16" name="Shape 10"/>
          <p:cNvSpPr/>
          <p:nvPr userDrawn="1"/>
        </p:nvSpPr>
        <p:spPr>
          <a:xfrm rot="10800000" flipH="1">
            <a:off x="0" y="-2"/>
            <a:ext cx="9144000" cy="1393374"/>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2996" y="539823"/>
            <a:ext cx="1011335" cy="631748"/>
          </a:xfrm>
          <a:prstGeom prst="rect">
            <a:avLst/>
          </a:prstGeom>
        </p:spPr>
      </p:pic>
      <p:sp>
        <p:nvSpPr>
          <p:cNvPr id="13" name="Shape 10"/>
          <p:cNvSpPr/>
          <p:nvPr userDrawn="1"/>
        </p:nvSpPr>
        <p:spPr>
          <a:xfrm rot="10800000" flipH="1">
            <a:off x="0" y="4978036"/>
            <a:ext cx="9144000" cy="165463"/>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 name="Text Placeholder 4"/>
          <p:cNvSpPr>
            <a:spLocks noGrp="1"/>
          </p:cNvSpPr>
          <p:nvPr>
            <p:ph type="body" sz="quarter" idx="10" hasCustomPrompt="1"/>
          </p:nvPr>
        </p:nvSpPr>
        <p:spPr>
          <a:xfrm>
            <a:off x="328762" y="3215062"/>
            <a:ext cx="3987599" cy="691998"/>
          </a:xfrm>
        </p:spPr>
        <p:txBody>
          <a:bodyPr/>
          <a:lstStyle>
            <a:lvl1pPr>
              <a:lnSpc>
                <a:spcPct val="100000"/>
              </a:lnSpc>
              <a:spcAft>
                <a:spcPts val="0"/>
              </a:spcAft>
              <a:defRPr sz="1700" baseline="0"/>
            </a:lvl1pPr>
          </a:lstStyle>
          <a:p>
            <a:pPr lvl="0"/>
            <a:r>
              <a:rPr lang="en-US" dirty="0"/>
              <a:t>Name</a:t>
            </a:r>
          </a:p>
          <a:p>
            <a:pPr lvl="0"/>
            <a:r>
              <a:rPr lang="en-US" dirty="0"/>
              <a:t>Title</a:t>
            </a:r>
          </a:p>
        </p:txBody>
      </p:sp>
      <p:sp>
        <p:nvSpPr>
          <p:cNvPr id="25" name="Text Placeholder 2"/>
          <p:cNvSpPr>
            <a:spLocks noGrp="1"/>
          </p:cNvSpPr>
          <p:nvPr>
            <p:ph type="body" sz="quarter" idx="11" hasCustomPrompt="1"/>
          </p:nvPr>
        </p:nvSpPr>
        <p:spPr>
          <a:xfrm>
            <a:off x="328613" y="4042786"/>
            <a:ext cx="3987800" cy="452265"/>
          </a:xfrm>
        </p:spPr>
        <p:txBody>
          <a:bodyPr/>
          <a:lstStyle/>
          <a:p>
            <a:pPr lvl="0"/>
            <a:r>
              <a:rPr lang="en-US" dirty="0"/>
              <a:t>Date</a:t>
            </a:r>
          </a:p>
        </p:txBody>
      </p:sp>
      <p:sp>
        <p:nvSpPr>
          <p:cNvPr id="27" name="Shape 15"/>
          <p:cNvSpPr txBox="1">
            <a:spLocks noGrp="1"/>
          </p:cNvSpPr>
          <p:nvPr>
            <p:ph type="title" hasCustomPrompt="1"/>
          </p:nvPr>
        </p:nvSpPr>
        <p:spPr>
          <a:xfrm>
            <a:off x="328345" y="1876358"/>
            <a:ext cx="6464342"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ustom Layout">
    <p:bg>
      <p:bgPr>
        <a:solidFill>
          <a:srgbClr val="F6F6F6"/>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11700" y="231021"/>
            <a:ext cx="8520599" cy="564772"/>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rgbClr val="595959"/>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18" name="Shape 18"/>
          <p:cNvSpPr txBox="1">
            <a:spLocks noGrp="1"/>
          </p:cNvSpPr>
          <p:nvPr>
            <p:ph type="sldNum" idx="12"/>
          </p:nvPr>
        </p:nvSpPr>
        <p:spPr>
          <a:xfrm>
            <a:off x="8556782" y="4648251"/>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a:t>
            </a:fld>
            <a:endParaRPr lang="en-US" sz="1000" b="0" i="0" u="none" strike="noStrike" cap="none" dirty="0">
              <a:solidFill>
                <a:srgbClr val="434343"/>
              </a:solidFill>
              <a:latin typeface="Arial"/>
              <a:ea typeface="Arial"/>
              <a:cs typeface="Arial"/>
              <a:sym typeface="Arial"/>
            </a:endParaRPr>
          </a:p>
        </p:txBody>
      </p:sp>
      <p:sp>
        <p:nvSpPr>
          <p:cNvPr id="20" name="Shape 20"/>
          <p:cNvSpPr txBox="1">
            <a:spLocks noGrp="1"/>
          </p:cNvSpPr>
          <p:nvPr>
            <p:ph type="body" idx="1"/>
          </p:nvPr>
        </p:nvSpPr>
        <p:spPr>
          <a:xfrm>
            <a:off x="311146" y="1204912"/>
            <a:ext cx="8521149" cy="318203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lt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2" name="TextBox 1"/>
          <p:cNvSpPr txBox="1"/>
          <p:nvPr userDrawn="1"/>
        </p:nvSpPr>
        <p:spPr>
          <a:xfrm>
            <a:off x="188068" y="4944576"/>
            <a:ext cx="833883" cy="246221"/>
          </a:xfrm>
          <a:prstGeom prst="rect">
            <a:avLst/>
          </a:prstGeom>
          <a:noFill/>
        </p:spPr>
        <p:txBody>
          <a:bodyPr wrap="none" rtlCol="0">
            <a:spAutoFit/>
          </a:bodyPr>
          <a:lstStyle/>
          <a:p>
            <a:r>
              <a:rPr lang="en-US" sz="1000" dirty="0">
                <a:solidFill>
                  <a:schemeClr val="bg2"/>
                </a:solidFill>
              </a:rPr>
              <a:t>@</a:t>
            </a:r>
            <a:r>
              <a:rPr lang="en-US" sz="1000" dirty="0" err="1">
                <a:solidFill>
                  <a:schemeClr val="bg2"/>
                </a:solidFill>
              </a:rPr>
              <a:t>ODPiOrg</a:t>
            </a:r>
            <a:endParaRPr lang="en-US" sz="1000" dirty="0">
              <a:solidFill>
                <a:schemeClr val="bg2"/>
              </a:solidFill>
            </a:endParaRPr>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182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884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 y="1027301"/>
            <a:ext cx="4305300" cy="3716151"/>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8776" y="1027301"/>
            <a:ext cx="4305300" cy="3716151"/>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0040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13"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228610" y="173736"/>
            <a:ext cx="4474777" cy="914400"/>
          </a:xfrm>
        </p:spPr>
        <p:txBody>
          <a:bodyPr/>
          <a:lstStyle/>
          <a:p>
            <a:r>
              <a:rPr lang="en-US" noProof="0"/>
              <a:t>Click to edit Master title style</a:t>
            </a:r>
          </a:p>
        </p:txBody>
      </p:sp>
      <p:sp>
        <p:nvSpPr>
          <p:cNvPr id="4" name="Date Placeholder 3"/>
          <p:cNvSpPr>
            <a:spLocks noGrp="1"/>
          </p:cNvSpPr>
          <p:nvPr>
            <p:ph type="dt" sz="half" idx="10"/>
          </p:nvPr>
        </p:nvSpPr>
        <p:spPr>
          <a:xfrm>
            <a:off x="1816299" y="4718447"/>
            <a:ext cx="914400" cy="201216"/>
          </a:xfrm>
          <a:prstGeom prst="rect">
            <a:avLst/>
          </a:prstGeom>
        </p:spPr>
        <p:txBody>
          <a:bodyPr lIns="91438" tIns="45719" rIns="91438" bIns="45719"/>
          <a:lstStyle>
            <a:lvl1pPr>
              <a:defRPr>
                <a:solidFill>
                  <a:srgbClr val="464646"/>
                </a:solidFill>
              </a:defRPr>
            </a:lvl1pPr>
          </a:lstStyle>
          <a:p>
            <a:pPr>
              <a:defRPr/>
            </a:pPr>
            <a:endParaRPr lang="en-US"/>
          </a:p>
        </p:txBody>
      </p:sp>
      <p:sp>
        <p:nvSpPr>
          <p:cNvPr id="5" name="Footer Placeholder 4"/>
          <p:cNvSpPr>
            <a:spLocks noGrp="1"/>
          </p:cNvSpPr>
          <p:nvPr>
            <p:ph type="ftr" sz="quarter" idx="11"/>
          </p:nvPr>
        </p:nvSpPr>
        <p:spPr>
          <a:xfrm>
            <a:off x="969169" y="4718447"/>
            <a:ext cx="847130" cy="201216"/>
          </a:xfrm>
          <a:prstGeom prst="rect">
            <a:avLst/>
          </a:prstGeom>
        </p:spPr>
        <p:txBody>
          <a:bodyPr lIns="91438" tIns="45719" rIns="91438" bIns="45719"/>
          <a:lstStyle>
            <a:lvl1pPr>
              <a:defRPr>
                <a:solidFill>
                  <a:srgbClr val="464646"/>
                </a:solidFill>
              </a:defRPr>
            </a:lvl1pPr>
          </a:lstStyle>
          <a:p>
            <a:pPr>
              <a:defRPr/>
            </a:pPr>
            <a:endParaRPr lang="en-US"/>
          </a:p>
        </p:txBody>
      </p:sp>
      <p:sp>
        <p:nvSpPr>
          <p:cNvPr id="6" name="Slide Number Placeholder 5"/>
          <p:cNvSpPr>
            <a:spLocks noGrp="1"/>
          </p:cNvSpPr>
          <p:nvPr>
            <p:ph type="sldNum" sz="quarter" idx="12"/>
          </p:nvPr>
        </p:nvSpPr>
        <p:spPr>
          <a:xfrm>
            <a:off x="230386" y="4718447"/>
            <a:ext cx="457200" cy="201216"/>
          </a:xfrm>
          <a:prstGeom prst="rect">
            <a:avLst/>
          </a:prstGeom>
        </p:spPr>
        <p:txBody>
          <a:bodyPr lIns="91438" tIns="45719" rIns="91438" bIns="45719"/>
          <a:lstStyle>
            <a:lvl1pPr>
              <a:defRPr>
                <a:solidFill>
                  <a:srgbClr val="464646"/>
                </a:solidFill>
              </a:defRPr>
            </a:lvl1pPr>
          </a:lstStyle>
          <a:p>
            <a:pPr>
              <a:defRPr/>
            </a:pPr>
            <a:fld id="{096FB00F-4919-F947-BA95-2FDD29F95F53}" type="slidenum">
              <a:rPr lang="en-US"/>
              <a:pPr>
                <a:defRPr/>
              </a:pPr>
              <a:t>‹#›</a:t>
            </a:fld>
            <a:endParaRPr lang="en-US" dirty="0"/>
          </a:p>
        </p:txBody>
      </p:sp>
    </p:spTree>
    <p:extLst>
      <p:ext uri="{BB962C8B-B14F-4D97-AF65-F5344CB8AC3E}">
        <p14:creationId xmlns:p14="http://schemas.microsoft.com/office/powerpoint/2010/main" val="3924712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ustom Layout">
    <p:bg>
      <p:bgPr>
        <a:solidFill>
          <a:srgbClr val="F6F6F6"/>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11700" y="231021"/>
            <a:ext cx="8520599" cy="564772"/>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18" name="Shape 18"/>
          <p:cNvSpPr txBox="1">
            <a:spLocks noGrp="1"/>
          </p:cNvSpPr>
          <p:nvPr>
            <p:ph type="sldNum" idx="12"/>
          </p:nvPr>
        </p:nvSpPr>
        <p:spPr>
          <a:xfrm>
            <a:off x="8556782" y="4648251"/>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a:t>
            </a:fld>
            <a:endParaRPr lang="en-US" sz="1000" b="0" i="0" u="none" strike="noStrike" cap="none" dirty="0">
              <a:solidFill>
                <a:srgbClr val="434343"/>
              </a:solidFill>
              <a:latin typeface="Arial"/>
              <a:ea typeface="Arial"/>
              <a:cs typeface="Arial"/>
              <a:sym typeface="Arial"/>
            </a:endParaRPr>
          </a:p>
        </p:txBody>
      </p:sp>
      <p:sp>
        <p:nvSpPr>
          <p:cNvPr id="2" name="TextBox 1"/>
          <p:cNvSpPr txBox="1"/>
          <p:nvPr userDrawn="1"/>
        </p:nvSpPr>
        <p:spPr>
          <a:xfrm>
            <a:off x="188068" y="4944576"/>
            <a:ext cx="833883" cy="246221"/>
          </a:xfrm>
          <a:prstGeom prst="rect">
            <a:avLst/>
          </a:prstGeom>
          <a:noFill/>
        </p:spPr>
        <p:txBody>
          <a:bodyPr wrap="none" rtlCol="0">
            <a:spAutoFit/>
          </a:bodyPr>
          <a:lstStyle/>
          <a:p>
            <a:r>
              <a:rPr lang="en-US" sz="1000" dirty="0">
                <a:solidFill>
                  <a:schemeClr val="bg2"/>
                </a:solidFill>
              </a:rPr>
              <a:t>@ODPiOrg</a:t>
            </a:r>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idx="13"/>
          </p:nvPr>
        </p:nvSpPr>
        <p:spPr>
          <a:xfrm>
            <a:off x="311150" y="1114425"/>
            <a:ext cx="8521700" cy="3533775"/>
          </a:xfrm>
        </p:spPr>
        <p:txBody>
          <a:bodyPr vert="horz"/>
          <a:lstStyle>
            <a:lvl1pPr marL="285750" indent="-285750">
              <a:lnSpc>
                <a:spcPct val="100000"/>
              </a:lnSpc>
              <a:spcBef>
                <a:spcPts val="600"/>
              </a:spcBef>
              <a:spcAft>
                <a:spcPts val="1600"/>
              </a:spcAft>
              <a:buClr>
                <a:schemeClr val="accent1"/>
              </a:buClr>
              <a:buFont typeface="Arial"/>
              <a:buChar char="•"/>
              <a:defRPr sz="2400">
                <a:solidFill>
                  <a:srgbClr val="2C2C2C"/>
                </a:solidFill>
              </a:defRPr>
            </a:lvl1pPr>
            <a:lvl2pPr marL="742950" indent="-285750">
              <a:lnSpc>
                <a:spcPct val="100000"/>
              </a:lnSpc>
              <a:buClr>
                <a:schemeClr val="accent1"/>
              </a:buClr>
              <a:buFont typeface="Arial"/>
              <a:buChar char="•"/>
              <a:defRPr sz="1800">
                <a:solidFill>
                  <a:srgbClr val="2C2C2C"/>
                </a:solidFill>
              </a:defRPr>
            </a:lvl2pPr>
            <a:lvl3pPr marL="1200150" indent="-285750">
              <a:lnSpc>
                <a:spcPct val="100000"/>
              </a:lnSpc>
              <a:buClr>
                <a:schemeClr val="accent1"/>
              </a:buClr>
              <a:buFont typeface="Arial"/>
              <a:buChar char="•"/>
              <a:defRPr sz="1800">
                <a:solidFill>
                  <a:srgbClr val="2C2C2C"/>
                </a:solidFill>
              </a:defRPr>
            </a:lvl3pPr>
            <a:lvl4pPr marL="1657350" indent="-285750">
              <a:lnSpc>
                <a:spcPct val="100000"/>
              </a:lnSpc>
              <a:buClr>
                <a:schemeClr val="accent1"/>
              </a:buClr>
              <a:buFont typeface="Arial"/>
              <a:buChar char="•"/>
              <a:defRPr sz="1800">
                <a:solidFill>
                  <a:srgbClr val="2C2C2C"/>
                </a:solidFill>
              </a:defRPr>
            </a:lvl4pPr>
            <a:lvl5pPr marL="2114550" indent="-285750">
              <a:lnSpc>
                <a:spcPct val="100000"/>
              </a:lnSpc>
              <a:buClr>
                <a:schemeClr val="accent1"/>
              </a:buClr>
              <a:buFont typeface="Arial"/>
              <a:buChar char="•"/>
              <a:defRPr sz="1800">
                <a:solidFill>
                  <a:srgbClr val="2C2C2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5231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59200" y="289077"/>
            <a:ext cx="8473099" cy="564772"/>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9">
            <a:extLst>
              <a:ext uri="{FF2B5EF4-FFF2-40B4-BE49-F238E27FC236}">
                <a16:creationId xmlns:a16="http://schemas.microsoft.com/office/drawing/2014/main" id="{45FB6608-D6CB-1E47-97E0-946893699D85}"/>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9" name="Shape 8">
            <a:extLst>
              <a:ext uri="{FF2B5EF4-FFF2-40B4-BE49-F238E27FC236}">
                <a16:creationId xmlns:a16="http://schemas.microsoft.com/office/drawing/2014/main" id="{30689E75-890B-DE48-8C2D-0BE1828F9386}"/>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1810784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8556782" y="4648251"/>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a:t>
            </a:fld>
            <a:endParaRPr lang="en-US" sz="1000" b="0" i="0" u="none" strike="noStrike" cap="none">
              <a:solidFill>
                <a:srgbClr val="434343"/>
              </a:solidFill>
              <a:latin typeface="Arial"/>
              <a:ea typeface="Arial"/>
              <a:cs typeface="Arial"/>
              <a:sym typeface="Arial"/>
            </a:endParaRPr>
          </a:p>
        </p:txBody>
      </p:sp>
      <p:sp>
        <p:nvSpPr>
          <p:cNvPr id="9" name="Shape 9"/>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0" name="Shape 10"/>
          <p:cNvSpPr/>
          <p:nvPr/>
        </p:nvSpPr>
        <p:spPr>
          <a:xfrm rot="10800000" flipH="1">
            <a:off x="0" y="4984398"/>
            <a:ext cx="9144000" cy="159102"/>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49" r:id="rId3"/>
    <p:sldLayoutId id="2147483662" r:id="rId4"/>
    <p:sldLayoutId id="2147483665" r:id="rId5"/>
    <p:sldLayoutId id="2147483666" r:id="rId6"/>
    <p:sldLayoutId id="2147483667" r:id="rId7"/>
    <p:sldLayoutId id="2147483668" r:id="rId8"/>
    <p:sldLayoutId id="2147483669" r:id="rId9"/>
    <p:sldLayoutId id="2147483670" r:id="rId10"/>
  </p:sldLayoutIdLst>
  <p:hf hdr="0" ftr="0" dt="0"/>
  <p:txStyles>
    <p:titleStyle>
      <a:defPPr marR="0" lvl="0" algn="l" rtl="0">
        <a:lnSpc>
          <a:spcPct val="100000"/>
        </a:lnSpc>
        <a:spcBef>
          <a:spcPts val="0"/>
        </a:spcBef>
        <a:spcAft>
          <a:spcPts val="0"/>
        </a:spcAft>
      </a:defPPr>
      <a:lvl1pPr marL="0" marR="0" lvl="0" indent="0" algn="l" defTabSz="914400" rtl="0" eaLnBrk="1" fontAlgn="auto" latinLnBrk="0" hangingPunct="1">
        <a:lnSpc>
          <a:spcPct val="100000"/>
        </a:lnSpc>
        <a:spcBef>
          <a:spcPts val="0"/>
        </a:spcBef>
        <a:spcAft>
          <a:spcPts val="0"/>
        </a:spcAft>
        <a:buClr>
          <a:schemeClr val="dk1"/>
        </a:buClr>
        <a:buSzTx/>
        <a:buFont typeface="Arial"/>
        <a:buNone/>
        <a:tabLst/>
        <a:defRPr sz="1400" b="0" i="0" u="none" strike="noStrike" cap="all" baseline="0">
          <a:solidFill>
            <a:schemeClr val="bg1"/>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9.xml"/><Relationship Id="rId5" Type="http://schemas.openxmlformats.org/officeDocument/2006/relationships/image" Target="../media/image19.emf"/><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odpi/egeria"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8.xml"/><Relationship Id="rId16"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hyperlink" Target="https://lists.odpi.org/about/join"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s://lists.odpi.org/g/odpi-pmc-datagovernance" TargetMode="External"/><Relationship Id="rId5" Type="http://schemas.openxmlformats.org/officeDocument/2006/relationships/hyperlink" Target="https://odpi.github.io/egeria/" TargetMode="External"/><Relationship Id="rId4" Type="http://schemas.openxmlformats.org/officeDocument/2006/relationships/hyperlink" Target="https://github.com/odpi/data-governanc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14"/>
          <p:cNvSpPr/>
          <p:nvPr/>
        </p:nvSpPr>
        <p:spPr>
          <a:xfrm>
            <a:off x="0" y="1609725"/>
            <a:ext cx="9143999" cy="1732752"/>
          </a:xfrm>
          <a:prstGeom prst="rect">
            <a:avLst/>
          </a:prstGeom>
          <a:solidFill>
            <a:srgbClr val="04090B">
              <a:alpha val="7000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dirty="0"/>
          </a:p>
        </p:txBody>
      </p:sp>
      <p:sp>
        <p:nvSpPr>
          <p:cNvPr id="8" name="Shape 14"/>
          <p:cNvSpPr/>
          <p:nvPr/>
        </p:nvSpPr>
        <p:spPr>
          <a:xfrm>
            <a:off x="0" y="4139628"/>
            <a:ext cx="3150824" cy="686501"/>
          </a:xfrm>
          <a:prstGeom prst="rect">
            <a:avLst/>
          </a:prstGeom>
          <a:solidFill>
            <a:srgbClr val="04090B">
              <a:alpha val="7000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a:p>
        </p:txBody>
      </p:sp>
      <p:sp>
        <p:nvSpPr>
          <p:cNvPr id="4" name="Title 3"/>
          <p:cNvSpPr>
            <a:spLocks noGrp="1"/>
          </p:cNvSpPr>
          <p:nvPr>
            <p:ph type="title"/>
          </p:nvPr>
        </p:nvSpPr>
        <p:spPr>
          <a:xfrm>
            <a:off x="328345" y="1876359"/>
            <a:ext cx="6464342" cy="1373468"/>
          </a:xfrm>
        </p:spPr>
        <p:txBody>
          <a:bodyPr>
            <a:normAutofit fontScale="90000"/>
          </a:bodyPr>
          <a:lstStyle/>
          <a:p>
            <a:r>
              <a:rPr lang="en-GB" dirty="0"/>
              <a:t>Metadata and the Rise of Big Data Governance: Active Open Source Initiatives</a:t>
            </a:r>
            <a:endParaRPr lang="en-US" dirty="0"/>
          </a:p>
        </p:txBody>
      </p:sp>
      <p:sp>
        <p:nvSpPr>
          <p:cNvPr id="2" name="Text Placeholder 1"/>
          <p:cNvSpPr>
            <a:spLocks noGrp="1"/>
          </p:cNvSpPr>
          <p:nvPr>
            <p:ph type="body" sz="quarter" idx="11"/>
          </p:nvPr>
        </p:nvSpPr>
        <p:spPr/>
        <p:txBody>
          <a:bodyPr/>
          <a:lstStyle/>
          <a:p>
            <a:r>
              <a:rPr lang="en-US" sz="2400" dirty="0"/>
              <a:t>October 23, 2018</a:t>
            </a:r>
          </a:p>
        </p:txBody>
      </p:sp>
      <p:pic>
        <p:nvPicPr>
          <p:cNvPr id="6" name="Picture 5">
            <a:extLst>
              <a:ext uri="{FF2B5EF4-FFF2-40B4-BE49-F238E27FC236}">
                <a16:creationId xmlns:a16="http://schemas.microsoft.com/office/drawing/2014/main" id="{9D27F435-36A5-3C44-B46E-1FC965A109C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87768" y="161344"/>
            <a:ext cx="2503846" cy="1069482"/>
          </a:xfrm>
          <a:prstGeom prst="rect">
            <a:avLst/>
          </a:prstGeom>
        </p:spPr>
      </p:pic>
    </p:spTree>
    <p:extLst>
      <p:ext uri="{BB962C8B-B14F-4D97-AF65-F5344CB8AC3E}">
        <p14:creationId xmlns:p14="http://schemas.microsoft.com/office/powerpoint/2010/main" val="1523435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7" name="Straight Arrow Connector 199"/>
          <p:cNvCxnSpPr>
            <a:stCxn id="12" idx="2"/>
            <a:endCxn id="203" idx="0"/>
          </p:cNvCxnSpPr>
          <p:nvPr/>
        </p:nvCxnSpPr>
        <p:spPr bwMode="auto">
          <a:xfrm rot="5400000">
            <a:off x="6919834" y="2840054"/>
            <a:ext cx="1660170" cy="16941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208" name="Group 207"/>
          <p:cNvGrpSpPr/>
          <p:nvPr/>
        </p:nvGrpSpPr>
        <p:grpSpPr>
          <a:xfrm>
            <a:off x="890024" y="2430740"/>
            <a:ext cx="7830214" cy="639762"/>
            <a:chOff x="890024" y="2430740"/>
            <a:chExt cx="7830214" cy="639762"/>
          </a:xfrm>
        </p:grpSpPr>
        <p:sp>
          <p:nvSpPr>
            <p:cNvPr id="204" name="Rounded Rectangle 20"/>
            <p:cNvSpPr>
              <a:spLocks noChangeArrowheads="1"/>
            </p:cNvSpPr>
            <p:nvPr/>
          </p:nvSpPr>
          <p:spPr bwMode="auto">
            <a:xfrm>
              <a:off x="890024" y="2430740"/>
              <a:ext cx="7830214" cy="639762"/>
            </a:xfrm>
            <a:prstGeom prst="roundRect">
              <a:avLst>
                <a:gd name="adj" fmla="val 16667"/>
              </a:avLst>
            </a:prstGeom>
            <a:solidFill>
              <a:srgbClr val="FFFFFF"/>
            </a:solidFill>
            <a:ln w="38100">
              <a:solidFill>
                <a:srgbClr val="10253F"/>
              </a:solidFill>
              <a:round/>
              <a:headEnd/>
              <a:tailEnd/>
            </a:ln>
            <a:effectLst>
              <a:outerShdw dist="23000" dir="5400000" rotWithShape="0">
                <a:srgbClr val="000000">
                  <a:alpha val="34998"/>
                </a:srgbClr>
              </a:outerShdw>
            </a:effectLst>
          </p:spPr>
          <p:txBody>
            <a:bodyPr anchor="ctr"/>
            <a:lstStyle/>
            <a:p>
              <a:pPr eaLnBrk="0" hangingPunct="0"/>
              <a:r>
                <a:rPr lang="en-GB" sz="1800">
                  <a:solidFill>
                    <a:srgbClr val="1F497D"/>
                  </a:solidFill>
                  <a:latin typeface="Calibri" charset="0"/>
                </a:rPr>
                <a:t> </a:t>
              </a:r>
              <a:endParaRPr lang="en-GB" sz="1800" dirty="0">
                <a:solidFill>
                  <a:srgbClr val="1F497D"/>
                </a:solidFill>
                <a:latin typeface="Calibri" charset="0"/>
              </a:endParaRPr>
            </a:p>
          </p:txBody>
        </p:sp>
        <p:sp>
          <p:nvSpPr>
            <p:cNvPr id="207" name="TextBox 206"/>
            <p:cNvSpPr txBox="1"/>
            <p:nvPr/>
          </p:nvSpPr>
          <p:spPr>
            <a:xfrm>
              <a:off x="6926281" y="2457905"/>
              <a:ext cx="1761544" cy="584775"/>
            </a:xfrm>
            <a:prstGeom prst="rect">
              <a:avLst/>
            </a:prstGeom>
            <a:noFill/>
          </p:spPr>
          <p:txBody>
            <a:bodyPr wrap="square" rtlCol="0">
              <a:spAutoFit/>
            </a:bodyPr>
            <a:lstStyle/>
            <a:p>
              <a:pPr algn="ctr"/>
              <a:r>
                <a:rPr lang="en-US" sz="1600"/>
                <a:t>Open and Unified Metadata</a:t>
              </a:r>
            </a:p>
          </p:txBody>
        </p:sp>
      </p:grpSp>
      <p:cxnSp>
        <p:nvCxnSpPr>
          <p:cNvPr id="59" name="Straight Arrow Connector 196"/>
          <p:cNvCxnSpPr>
            <a:stCxn id="61" idx="2"/>
            <a:endCxn id="51" idx="1"/>
          </p:cNvCxnSpPr>
          <p:nvPr/>
        </p:nvCxnSpPr>
        <p:spPr bwMode="auto">
          <a:xfrm rot="5400000">
            <a:off x="2950309" y="2172832"/>
            <a:ext cx="1668463" cy="1537494"/>
          </a:xfrm>
          <a:prstGeom prst="bentConnector3">
            <a:avLst>
              <a:gd name="adj1" fmla="val 66855"/>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23" name="Straight Arrow Connector 196"/>
          <p:cNvCxnSpPr>
            <a:stCxn id="165" idx="2"/>
            <a:endCxn id="56" idx="0"/>
          </p:cNvCxnSpPr>
          <p:nvPr/>
        </p:nvCxnSpPr>
        <p:spPr bwMode="auto">
          <a:xfrm rot="16200000" flipH="1">
            <a:off x="2386543" y="2580224"/>
            <a:ext cx="1605359" cy="665956"/>
          </a:xfrm>
          <a:prstGeom prst="bentConnector3">
            <a:avLst>
              <a:gd name="adj1" fmla="val 72603"/>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 name="Title 1"/>
          <p:cNvSpPr>
            <a:spLocks noGrp="1"/>
          </p:cNvSpPr>
          <p:nvPr>
            <p:ph type="title"/>
          </p:nvPr>
        </p:nvSpPr>
        <p:spPr/>
        <p:txBody>
          <a:bodyPr>
            <a:normAutofit fontScale="90000"/>
          </a:bodyPr>
          <a:lstStyle/>
          <a:p>
            <a:r>
              <a:rPr lang="en-GB"/>
              <a:t>How will this be achieved?</a:t>
            </a:r>
            <a:endParaRPr lang="en-GB" dirty="0"/>
          </a:p>
        </p:txBody>
      </p:sp>
      <p:sp>
        <p:nvSpPr>
          <p:cNvPr id="4" name="Can 3"/>
          <p:cNvSpPr/>
          <p:nvPr/>
        </p:nvSpPr>
        <p:spPr>
          <a:xfrm>
            <a:off x="4827923" y="3496440"/>
            <a:ext cx="555625" cy="3571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 name="Can 4"/>
          <p:cNvSpPr/>
          <p:nvPr/>
        </p:nvSpPr>
        <p:spPr>
          <a:xfrm>
            <a:off x="5378764" y="348850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 name="Can 5"/>
          <p:cNvSpPr/>
          <p:nvPr/>
        </p:nvSpPr>
        <p:spPr>
          <a:xfrm>
            <a:off x="5826439" y="370122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7" name="Straight Arrow Connector 199"/>
          <p:cNvCxnSpPr>
            <a:endCxn id="6" idx="1"/>
          </p:cNvCxnSpPr>
          <p:nvPr/>
        </p:nvCxnSpPr>
        <p:spPr bwMode="auto">
          <a:xfrm rot="16200000" flipH="1">
            <a:off x="4646133" y="2362163"/>
            <a:ext cx="1581150" cy="1096963"/>
          </a:xfrm>
          <a:prstGeom prst="bentConnector3">
            <a:avLst>
              <a:gd name="adj1" fmla="val 7639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8" name="Straight Arrow Connector 196"/>
          <p:cNvCxnSpPr>
            <a:stCxn id="61" idx="2"/>
            <a:endCxn id="5" idx="1"/>
          </p:cNvCxnSpPr>
          <p:nvPr/>
        </p:nvCxnSpPr>
        <p:spPr bwMode="auto">
          <a:xfrm rot="16200000" flipH="1">
            <a:off x="4376268" y="2284355"/>
            <a:ext cx="1381125" cy="1027112"/>
          </a:xfrm>
          <a:prstGeom prst="bentConnector3">
            <a:avLst>
              <a:gd name="adj1" fmla="val 74302"/>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9" name="Can 8"/>
          <p:cNvSpPr/>
          <p:nvPr/>
        </p:nvSpPr>
        <p:spPr>
          <a:xfrm>
            <a:off x="5464489" y="3915511"/>
            <a:ext cx="436562" cy="258762"/>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0" name="Straight Arrow Connector 199"/>
          <p:cNvCxnSpPr>
            <a:stCxn id="61" idx="2"/>
            <a:endCxn id="9" idx="1"/>
          </p:cNvCxnSpPr>
          <p:nvPr/>
        </p:nvCxnSpPr>
        <p:spPr bwMode="auto">
          <a:xfrm rot="16200000" flipH="1">
            <a:off x="4213540" y="2447074"/>
            <a:ext cx="1808163" cy="11287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3" name="Group 137"/>
          <p:cNvGrpSpPr>
            <a:grpSpLocks/>
          </p:cNvGrpSpPr>
          <p:nvPr/>
        </p:nvGrpSpPr>
        <p:grpSpPr bwMode="auto">
          <a:xfrm>
            <a:off x="7220265" y="1231048"/>
            <a:ext cx="1228725" cy="863600"/>
            <a:chOff x="5523670" y="3674781"/>
            <a:chExt cx="1229360" cy="863600"/>
          </a:xfrm>
        </p:grpSpPr>
        <p:sp>
          <p:nvSpPr>
            <p:cNvPr id="12" name="Rectangle 11"/>
            <p:cNvSpPr/>
            <p:nvPr/>
          </p:nvSpPr>
          <p:spPr>
            <a:xfrm>
              <a:off x="5523670" y="3674781"/>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 name="Rectangle 12"/>
            <p:cNvSpPr/>
            <p:nvPr/>
          </p:nvSpPr>
          <p:spPr>
            <a:xfrm>
              <a:off x="5577673" y="3719231"/>
              <a:ext cx="1121354" cy="774700"/>
            </a:xfrm>
            <a:prstGeom prst="rect">
              <a:avLst/>
            </a:prstGeom>
            <a:solidFill>
              <a:srgbClr val="FFFFFF"/>
            </a:solidFill>
            <a:ln w="12700" cmpd="sng">
              <a:solidFill>
                <a:srgbClr val="99CC99"/>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 name="Rectangle 13"/>
            <p:cNvSpPr/>
            <p:nvPr/>
          </p:nvSpPr>
          <p:spPr>
            <a:xfrm>
              <a:off x="5569731" y="3887506"/>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 name="Rectangle 14"/>
            <p:cNvSpPr/>
            <p:nvPr/>
          </p:nvSpPr>
          <p:spPr>
            <a:xfrm>
              <a:off x="5569731" y="4051019"/>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 name="Rectangle 15"/>
            <p:cNvSpPr/>
            <p:nvPr/>
          </p:nvSpPr>
          <p:spPr>
            <a:xfrm>
              <a:off x="5569731" y="4214531"/>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 name="Rectangle 16"/>
            <p:cNvSpPr/>
            <p:nvPr/>
          </p:nvSpPr>
          <p:spPr>
            <a:xfrm>
              <a:off x="5569731" y="4378044"/>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 name="Straight Connector 17"/>
            <p:cNvCxnSpPr/>
            <p:nvPr/>
          </p:nvCxnSpPr>
          <p:spPr bwMode="auto">
            <a:xfrm>
              <a:off x="6146292"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9" name="Straight Connector 18"/>
            <p:cNvCxnSpPr/>
            <p:nvPr/>
          </p:nvCxnSpPr>
          <p:spPr bwMode="auto">
            <a:xfrm>
              <a:off x="629559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0" name="Straight Connector 19"/>
            <p:cNvCxnSpPr/>
            <p:nvPr/>
          </p:nvCxnSpPr>
          <p:spPr bwMode="auto">
            <a:xfrm>
              <a:off x="644648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1" name="Straight Connector 20"/>
            <p:cNvCxnSpPr/>
            <p:nvPr/>
          </p:nvCxnSpPr>
          <p:spPr bwMode="auto">
            <a:xfrm>
              <a:off x="659578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2" name="Straight Connector 21"/>
            <p:cNvCxnSpPr/>
            <p:nvPr/>
          </p:nvCxnSpPr>
          <p:spPr bwMode="auto">
            <a:xfrm>
              <a:off x="569679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3" name="Straight Connector 22"/>
            <p:cNvCxnSpPr/>
            <p:nvPr/>
          </p:nvCxnSpPr>
          <p:spPr bwMode="auto">
            <a:xfrm>
              <a:off x="584609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4" name="Straight Connector 23"/>
            <p:cNvCxnSpPr/>
            <p:nvPr/>
          </p:nvCxnSpPr>
          <p:spPr bwMode="auto">
            <a:xfrm>
              <a:off x="599698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5" name="Rectangle 24"/>
            <p:cNvSpPr/>
            <p:nvPr/>
          </p:nvSpPr>
          <p:spPr>
            <a:xfrm>
              <a:off x="5569731" y="3723994"/>
              <a:ext cx="1137237" cy="80962"/>
            </a:xfrm>
            <a:prstGeom prst="rect">
              <a:avLst/>
            </a:prstGeom>
            <a:solidFill>
              <a:schemeClr val="accent3">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 name="Group 6"/>
          <p:cNvGrpSpPr>
            <a:grpSpLocks/>
          </p:cNvGrpSpPr>
          <p:nvPr/>
        </p:nvGrpSpPr>
        <p:grpSpPr bwMode="auto">
          <a:xfrm>
            <a:off x="5878843" y="1227874"/>
            <a:ext cx="1230313" cy="863600"/>
            <a:chOff x="5530107" y="3733058"/>
            <a:chExt cx="1229360" cy="863600"/>
          </a:xfrm>
        </p:grpSpPr>
        <p:sp>
          <p:nvSpPr>
            <p:cNvPr id="27" name="Rectangle 26"/>
            <p:cNvSpPr/>
            <p:nvPr/>
          </p:nvSpPr>
          <p:spPr>
            <a:xfrm>
              <a:off x="5530107" y="3733058"/>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8" name="Rectangle 27"/>
            <p:cNvSpPr/>
            <p:nvPr/>
          </p:nvSpPr>
          <p:spPr>
            <a:xfrm>
              <a:off x="5580868" y="3774333"/>
              <a:ext cx="1137356"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9" name="Rectangle 28"/>
            <p:cNvSpPr/>
            <p:nvPr/>
          </p:nvSpPr>
          <p:spPr>
            <a:xfrm>
              <a:off x="5590385" y="3885458"/>
              <a:ext cx="274425"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0" name="Rectangle 29"/>
            <p:cNvSpPr/>
            <p:nvPr/>
          </p:nvSpPr>
          <p:spPr>
            <a:xfrm>
              <a:off x="5896536" y="3885458"/>
              <a:ext cx="815343" cy="6556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1" name="Rectangle 30"/>
            <p:cNvSpPr/>
            <p:nvPr/>
          </p:nvSpPr>
          <p:spPr>
            <a:xfrm>
              <a:off x="5650664" y="39378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2" name="Rectangle 31"/>
            <p:cNvSpPr/>
            <p:nvPr/>
          </p:nvSpPr>
          <p:spPr>
            <a:xfrm>
              <a:off x="5952055" y="3942608"/>
              <a:ext cx="656716" cy="12541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3" name="Rectangle 32"/>
            <p:cNvSpPr/>
            <p:nvPr/>
          </p:nvSpPr>
          <p:spPr>
            <a:xfrm>
              <a:off x="6018678" y="4315671"/>
              <a:ext cx="344221" cy="1476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4" name="Rectangle 33"/>
            <p:cNvSpPr/>
            <p:nvPr/>
          </p:nvSpPr>
          <p:spPr>
            <a:xfrm>
              <a:off x="5959987" y="3956896"/>
              <a:ext cx="191938" cy="4984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5" name="Rectangle 34"/>
            <p:cNvSpPr/>
            <p:nvPr/>
          </p:nvSpPr>
          <p:spPr>
            <a:xfrm>
              <a:off x="6193168" y="4134696"/>
              <a:ext cx="407672" cy="1238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6" name="Rectangle 35"/>
            <p:cNvSpPr/>
            <p:nvPr/>
          </p:nvSpPr>
          <p:spPr>
            <a:xfrm>
              <a:off x="5650664" y="4061671"/>
              <a:ext cx="155454" cy="682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7" name="Rectangle 36"/>
            <p:cNvSpPr/>
            <p:nvPr/>
          </p:nvSpPr>
          <p:spPr>
            <a:xfrm>
              <a:off x="5650664" y="418390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8" name="Rectangle 37"/>
            <p:cNvSpPr/>
            <p:nvPr/>
          </p:nvSpPr>
          <p:spPr>
            <a:xfrm>
              <a:off x="6207445" y="43950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5650664" y="4307733"/>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6434281" y="4399808"/>
              <a:ext cx="155454" cy="682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1" name="Rectangle 40"/>
            <p:cNvSpPr/>
            <p:nvPr/>
          </p:nvSpPr>
          <p:spPr>
            <a:xfrm>
              <a:off x="6426350" y="430455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cxnSp>
        <p:nvCxnSpPr>
          <p:cNvPr id="42" name="Straight Arrow Connector 199"/>
          <p:cNvCxnSpPr>
            <a:endCxn id="4" idx="1"/>
          </p:cNvCxnSpPr>
          <p:nvPr/>
        </p:nvCxnSpPr>
        <p:spPr bwMode="auto">
          <a:xfrm rot="16200000" flipH="1">
            <a:off x="3987341" y="2378045"/>
            <a:ext cx="1406525" cy="8302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3" name="Can 42"/>
          <p:cNvSpPr/>
          <p:nvPr/>
        </p:nvSpPr>
        <p:spPr>
          <a:xfrm>
            <a:off x="1410021" y="353295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4" name="Can 43"/>
          <p:cNvSpPr/>
          <p:nvPr/>
        </p:nvSpPr>
        <p:spPr>
          <a:xfrm>
            <a:off x="1857689" y="374567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5" name="Straight Arrow Connector 199"/>
          <p:cNvCxnSpPr>
            <a:stCxn id="149" idx="2"/>
            <a:endCxn id="44" idx="1"/>
          </p:cNvCxnSpPr>
          <p:nvPr/>
        </p:nvCxnSpPr>
        <p:spPr bwMode="auto">
          <a:xfrm rot="16200000" flipH="1">
            <a:off x="1153655" y="2882854"/>
            <a:ext cx="1689100" cy="365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6" name="Straight Arrow Connector 196"/>
          <p:cNvCxnSpPr>
            <a:stCxn id="148" idx="2"/>
            <a:endCxn id="43" idx="1"/>
          </p:cNvCxnSpPr>
          <p:nvPr/>
        </p:nvCxnSpPr>
        <p:spPr bwMode="auto">
          <a:xfrm rot="5400000">
            <a:off x="913945" y="2755871"/>
            <a:ext cx="1474787" cy="7937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7" name="Can 46"/>
          <p:cNvSpPr/>
          <p:nvPr/>
        </p:nvSpPr>
        <p:spPr>
          <a:xfrm>
            <a:off x="1014738" y="3745648"/>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8" name="Straight Arrow Connector 199"/>
          <p:cNvCxnSpPr>
            <a:stCxn id="147" idx="2"/>
            <a:endCxn id="51" idx="1"/>
          </p:cNvCxnSpPr>
          <p:nvPr/>
        </p:nvCxnSpPr>
        <p:spPr bwMode="auto">
          <a:xfrm rot="16200000" flipH="1">
            <a:off x="1358875" y="2118858"/>
            <a:ext cx="1719263" cy="159464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9" name="Straight Arrow Connector 196"/>
          <p:cNvCxnSpPr>
            <a:stCxn id="144" idx="2"/>
            <a:endCxn id="47" idx="1"/>
          </p:cNvCxnSpPr>
          <p:nvPr/>
        </p:nvCxnSpPr>
        <p:spPr bwMode="auto">
          <a:xfrm rot="16200000" flipH="1">
            <a:off x="372608" y="2825704"/>
            <a:ext cx="1689100" cy="1508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0" name="Can 49"/>
          <p:cNvSpPr/>
          <p:nvPr/>
        </p:nvSpPr>
        <p:spPr>
          <a:xfrm>
            <a:off x="2408573" y="3561527"/>
            <a:ext cx="403225"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Can 50"/>
          <p:cNvSpPr/>
          <p:nvPr/>
        </p:nvSpPr>
        <p:spPr>
          <a:xfrm>
            <a:off x="2857814" y="3775811"/>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2" name="Straight Arrow Connector 199"/>
          <p:cNvCxnSpPr>
            <a:endCxn id="51" idx="1"/>
          </p:cNvCxnSpPr>
          <p:nvPr/>
        </p:nvCxnSpPr>
        <p:spPr bwMode="auto">
          <a:xfrm rot="16200000" flipH="1">
            <a:off x="2102174" y="2862999"/>
            <a:ext cx="1217613" cy="608012"/>
          </a:xfrm>
          <a:prstGeom prst="bentConnector3">
            <a:avLst>
              <a:gd name="adj1" fmla="val 65645"/>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3" name="Straight Arrow Connector 196"/>
          <p:cNvCxnSpPr>
            <a:stCxn id="205" idx="3"/>
            <a:endCxn id="50" idx="1"/>
          </p:cNvCxnSpPr>
          <p:nvPr/>
        </p:nvCxnSpPr>
        <p:spPr bwMode="auto">
          <a:xfrm rot="16200000" flipH="1">
            <a:off x="2037513" y="2988858"/>
            <a:ext cx="558084" cy="587253"/>
          </a:xfrm>
          <a:prstGeom prst="bentConnector3">
            <a:avLst>
              <a:gd name="adj1" fmla="val 77633"/>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4" name="Can 53"/>
          <p:cNvSpPr/>
          <p:nvPr/>
        </p:nvSpPr>
        <p:spPr>
          <a:xfrm>
            <a:off x="4227884" y="3799624"/>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5" name="Straight Arrow Connector 196"/>
          <p:cNvCxnSpPr>
            <a:stCxn id="61" idx="2"/>
            <a:endCxn id="54" idx="1"/>
          </p:cNvCxnSpPr>
          <p:nvPr/>
        </p:nvCxnSpPr>
        <p:spPr bwMode="auto">
          <a:xfrm rot="5400000">
            <a:off x="3683372" y="2929678"/>
            <a:ext cx="1692275" cy="4762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6" name="Can 55"/>
          <p:cNvSpPr/>
          <p:nvPr/>
        </p:nvSpPr>
        <p:spPr>
          <a:xfrm>
            <a:off x="3321370" y="3615502"/>
            <a:ext cx="401637"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7" name="Can 56"/>
          <p:cNvSpPr/>
          <p:nvPr/>
        </p:nvSpPr>
        <p:spPr>
          <a:xfrm>
            <a:off x="3769039" y="3829787"/>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Arrow Connector 199"/>
          <p:cNvCxnSpPr>
            <a:endCxn id="57" idx="1"/>
          </p:cNvCxnSpPr>
          <p:nvPr/>
        </p:nvCxnSpPr>
        <p:spPr bwMode="auto">
          <a:xfrm rot="5400000">
            <a:off x="3377778" y="2605041"/>
            <a:ext cx="1774825" cy="674687"/>
          </a:xfrm>
          <a:prstGeom prst="bentConnector3">
            <a:avLst>
              <a:gd name="adj1" fmla="val 70956"/>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61" name="Rectangle 60"/>
          <p:cNvSpPr/>
          <p:nvPr/>
        </p:nvSpPr>
        <p:spPr>
          <a:xfrm>
            <a:off x="3930964" y="1232638"/>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2" name="Rectangle 61"/>
          <p:cNvSpPr/>
          <p:nvPr/>
        </p:nvSpPr>
        <p:spPr>
          <a:xfrm>
            <a:off x="4307201" y="1353286"/>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3" name="Rectangle 62"/>
          <p:cNvSpPr/>
          <p:nvPr/>
        </p:nvSpPr>
        <p:spPr bwMode="auto">
          <a:xfrm>
            <a:off x="3946897" y="1267569"/>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4" name="Rectangle 63"/>
          <p:cNvSpPr/>
          <p:nvPr/>
        </p:nvSpPr>
        <p:spPr>
          <a:xfrm>
            <a:off x="3967476" y="1910500"/>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5" name="Round Diagonal Corner Rectangle 64"/>
          <p:cNvSpPr/>
          <p:nvPr/>
        </p:nvSpPr>
        <p:spPr>
          <a:xfrm>
            <a:off x="4589781" y="1483461"/>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66" name="Cross 65"/>
          <p:cNvSpPr/>
          <p:nvPr/>
        </p:nvSpPr>
        <p:spPr>
          <a:xfrm>
            <a:off x="4589781" y="1632686"/>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26" name="Group 4"/>
          <p:cNvGrpSpPr>
            <a:grpSpLocks/>
          </p:cNvGrpSpPr>
          <p:nvPr/>
        </p:nvGrpSpPr>
        <p:grpSpPr bwMode="auto">
          <a:xfrm>
            <a:off x="4421559" y="1712090"/>
            <a:ext cx="42863" cy="79375"/>
            <a:chOff x="603250" y="4737100"/>
            <a:chExt cx="355600" cy="654050"/>
          </a:xfrm>
        </p:grpSpPr>
        <p:sp>
          <p:nvSpPr>
            <p:cNvPr id="68" name="Delay 67"/>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9" name="Oval 68"/>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60" name="Group 4"/>
          <p:cNvGrpSpPr>
            <a:grpSpLocks/>
          </p:cNvGrpSpPr>
          <p:nvPr/>
        </p:nvGrpSpPr>
        <p:grpSpPr bwMode="auto">
          <a:xfrm>
            <a:off x="4454839" y="1458062"/>
            <a:ext cx="44450" cy="85725"/>
            <a:chOff x="603250" y="4737100"/>
            <a:chExt cx="355600" cy="654050"/>
          </a:xfrm>
        </p:grpSpPr>
        <p:sp>
          <p:nvSpPr>
            <p:cNvPr id="71" name="Delay 70"/>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72" name="Oval 71"/>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73" name="Straight Connector 72"/>
          <p:cNvCxnSpPr>
            <a:stCxn id="71" idx="2"/>
            <a:endCxn id="65" idx="2"/>
          </p:cNvCxnSpPr>
          <p:nvPr/>
        </p:nvCxnSpPr>
        <p:spPr bwMode="auto">
          <a:xfrm>
            <a:off x="4499347" y="1512059"/>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4" name="Straight Connector 73"/>
          <p:cNvCxnSpPr>
            <a:stCxn id="66" idx="0"/>
            <a:endCxn id="65" idx="1"/>
          </p:cNvCxnSpPr>
          <p:nvPr/>
        </p:nvCxnSpPr>
        <p:spPr bwMode="auto">
          <a:xfrm flipH="1" flipV="1">
            <a:off x="4619939" y="1546961"/>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5" name="Straight Connector 74"/>
          <p:cNvCxnSpPr>
            <a:stCxn id="66" idx="2"/>
            <a:endCxn id="68" idx="2"/>
          </p:cNvCxnSpPr>
          <p:nvPr/>
        </p:nvCxnSpPr>
        <p:spPr bwMode="auto">
          <a:xfrm flipH="1">
            <a:off x="4464422" y="1689865"/>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76" name="Rectangle 75"/>
          <p:cNvSpPr/>
          <p:nvPr/>
        </p:nvSpPr>
        <p:spPr>
          <a:xfrm>
            <a:off x="3969064" y="1854937"/>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7" name="Rectangle 76"/>
          <p:cNvSpPr/>
          <p:nvPr/>
        </p:nvSpPr>
        <p:spPr>
          <a:xfrm>
            <a:off x="4835846" y="1356461"/>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8" name="Rectangle 77"/>
          <p:cNvSpPr/>
          <p:nvPr/>
        </p:nvSpPr>
        <p:spPr>
          <a:xfrm>
            <a:off x="4307259" y="1351698"/>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9" name="Rectangle 78"/>
          <p:cNvSpPr/>
          <p:nvPr/>
        </p:nvSpPr>
        <p:spPr>
          <a:xfrm>
            <a:off x="4837427" y="1394561"/>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0" name="Rectangle 79"/>
          <p:cNvSpPr/>
          <p:nvPr/>
        </p:nvSpPr>
        <p:spPr>
          <a:xfrm>
            <a:off x="4856476" y="1432661"/>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Rectangle 80"/>
          <p:cNvSpPr/>
          <p:nvPr/>
        </p:nvSpPr>
        <p:spPr>
          <a:xfrm>
            <a:off x="3967481" y="1361224"/>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67" name="Group 193"/>
          <p:cNvGrpSpPr>
            <a:grpSpLocks/>
          </p:cNvGrpSpPr>
          <p:nvPr/>
        </p:nvGrpSpPr>
        <p:grpSpPr bwMode="auto">
          <a:xfrm>
            <a:off x="3981764" y="1385046"/>
            <a:ext cx="252412" cy="369887"/>
            <a:chOff x="552317" y="2476596"/>
            <a:chExt cx="701871" cy="1650326"/>
          </a:xfrm>
        </p:grpSpPr>
        <p:grpSp>
          <p:nvGrpSpPr>
            <p:cNvPr id="70" name="Group 218"/>
            <p:cNvGrpSpPr>
              <a:grpSpLocks/>
            </p:cNvGrpSpPr>
            <p:nvPr/>
          </p:nvGrpSpPr>
          <p:grpSpPr bwMode="auto">
            <a:xfrm>
              <a:off x="552317" y="2476596"/>
              <a:ext cx="692981" cy="531812"/>
              <a:chOff x="1933176" y="4572069"/>
              <a:chExt cx="813220" cy="531812"/>
            </a:xfrm>
          </p:grpSpPr>
          <p:sp>
            <p:nvSpPr>
              <p:cNvPr id="94" name="Rectangle 93"/>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6" name="Rectangle 95"/>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7" name="Rectangle 96"/>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2" name="Group 218"/>
            <p:cNvGrpSpPr>
              <a:grpSpLocks/>
            </p:cNvGrpSpPr>
            <p:nvPr/>
          </p:nvGrpSpPr>
          <p:grpSpPr bwMode="auto">
            <a:xfrm>
              <a:off x="559469" y="3064221"/>
              <a:ext cx="690274" cy="404812"/>
              <a:chOff x="1936353" y="4699069"/>
              <a:chExt cx="810043" cy="404812"/>
            </a:xfrm>
          </p:grpSpPr>
          <p:sp>
            <p:nvSpPr>
              <p:cNvPr id="91" name="Rectangle 90"/>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2" name="Rectangle 91"/>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3" name="Rectangle 92"/>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3" name="Group 218"/>
            <p:cNvGrpSpPr>
              <a:grpSpLocks/>
            </p:cNvGrpSpPr>
            <p:nvPr/>
          </p:nvGrpSpPr>
          <p:grpSpPr bwMode="auto">
            <a:xfrm>
              <a:off x="578418" y="3561833"/>
              <a:ext cx="671326" cy="252412"/>
              <a:chOff x="1958589" y="4851469"/>
              <a:chExt cx="787807" cy="252412"/>
            </a:xfrm>
          </p:grpSpPr>
          <p:sp>
            <p:nvSpPr>
              <p:cNvPr id="89" name="Rectangle 88"/>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0" name="Rectangle 89"/>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4" name="Group 218"/>
            <p:cNvGrpSpPr>
              <a:grpSpLocks/>
            </p:cNvGrpSpPr>
            <p:nvPr/>
          </p:nvGrpSpPr>
          <p:grpSpPr bwMode="auto">
            <a:xfrm>
              <a:off x="582862" y="3874510"/>
              <a:ext cx="671326" cy="252412"/>
              <a:chOff x="1958589" y="4851469"/>
              <a:chExt cx="787807" cy="252412"/>
            </a:xfrm>
          </p:grpSpPr>
          <p:sp>
            <p:nvSpPr>
              <p:cNvPr id="87" name="Rectangle 86"/>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8" name="Rectangle 87"/>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98" name="Rectangle 97"/>
          <p:cNvSpPr/>
          <p:nvPr/>
        </p:nvSpPr>
        <p:spPr bwMode="auto">
          <a:xfrm>
            <a:off x="4897751" y="1439013"/>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99" name="Straight Connector 98"/>
          <p:cNvCxnSpPr/>
          <p:nvPr/>
        </p:nvCxnSpPr>
        <p:spPr bwMode="auto">
          <a:xfrm>
            <a:off x="50358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0" name="Straight Connector 99"/>
          <p:cNvCxnSpPr/>
          <p:nvPr/>
        </p:nvCxnSpPr>
        <p:spPr bwMode="auto">
          <a:xfrm flipH="1">
            <a:off x="4856476" y="160728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1" name="Straight Connector 100"/>
          <p:cNvCxnSpPr/>
          <p:nvPr/>
        </p:nvCxnSpPr>
        <p:spPr bwMode="auto">
          <a:xfrm flipH="1">
            <a:off x="4856476" y="16422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2" name="Straight Connector 101"/>
          <p:cNvCxnSpPr/>
          <p:nvPr/>
        </p:nvCxnSpPr>
        <p:spPr bwMode="auto">
          <a:xfrm flipH="1">
            <a:off x="4856476" y="167554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3" name="Straight Connector 102"/>
          <p:cNvCxnSpPr/>
          <p:nvPr/>
        </p:nvCxnSpPr>
        <p:spPr bwMode="auto">
          <a:xfrm flipH="1">
            <a:off x="4856476" y="171047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4" name="Straight Connector 103"/>
          <p:cNvCxnSpPr/>
          <p:nvPr/>
        </p:nvCxnSpPr>
        <p:spPr bwMode="auto">
          <a:xfrm flipH="1">
            <a:off x="4856476" y="17438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5" name="Straight Connector 104"/>
          <p:cNvCxnSpPr/>
          <p:nvPr/>
        </p:nvCxnSpPr>
        <p:spPr bwMode="auto">
          <a:xfrm flipH="1">
            <a:off x="4856476" y="177873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6" name="Straight Connector 105"/>
          <p:cNvCxnSpPr/>
          <p:nvPr/>
        </p:nvCxnSpPr>
        <p:spPr bwMode="auto">
          <a:xfrm flipH="1">
            <a:off x="4854889" y="14707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7" name="Straight Connector 106"/>
          <p:cNvCxnSpPr/>
          <p:nvPr/>
        </p:nvCxnSpPr>
        <p:spPr bwMode="auto">
          <a:xfrm flipH="1">
            <a:off x="4854889" y="150409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8" name="Straight Connector 107"/>
          <p:cNvCxnSpPr/>
          <p:nvPr/>
        </p:nvCxnSpPr>
        <p:spPr bwMode="auto">
          <a:xfrm flipH="1">
            <a:off x="4854889" y="153902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9" name="Straight Connector 108"/>
          <p:cNvCxnSpPr/>
          <p:nvPr/>
        </p:nvCxnSpPr>
        <p:spPr bwMode="auto">
          <a:xfrm flipH="1">
            <a:off x="4854889" y="15723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10" name="Straight Connector 109"/>
          <p:cNvCxnSpPr/>
          <p:nvPr/>
        </p:nvCxnSpPr>
        <p:spPr bwMode="auto">
          <a:xfrm>
            <a:off x="48834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85" name="Group 97"/>
          <p:cNvGrpSpPr>
            <a:grpSpLocks/>
          </p:cNvGrpSpPr>
          <p:nvPr/>
        </p:nvGrpSpPr>
        <p:grpSpPr bwMode="auto">
          <a:xfrm>
            <a:off x="4859677" y="1432663"/>
            <a:ext cx="23813" cy="25400"/>
            <a:chOff x="8112931" y="3217866"/>
            <a:chExt cx="110967" cy="110967"/>
          </a:xfrm>
        </p:grpSpPr>
        <p:sp>
          <p:nvSpPr>
            <p:cNvPr id="112" name="Oval 111"/>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3" name="Oval 112"/>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6" name="Group 98"/>
          <p:cNvGrpSpPr>
            <a:grpSpLocks/>
          </p:cNvGrpSpPr>
          <p:nvPr/>
        </p:nvGrpSpPr>
        <p:grpSpPr bwMode="auto">
          <a:xfrm>
            <a:off x="4859677" y="1442187"/>
            <a:ext cx="23813" cy="23812"/>
            <a:chOff x="8112931" y="3217866"/>
            <a:chExt cx="110967" cy="110967"/>
          </a:xfrm>
        </p:grpSpPr>
        <p:sp>
          <p:nvSpPr>
            <p:cNvPr id="115" name="Oval 114"/>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Oval 115"/>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1" name="Group 101"/>
          <p:cNvGrpSpPr>
            <a:grpSpLocks/>
          </p:cNvGrpSpPr>
          <p:nvPr/>
        </p:nvGrpSpPr>
        <p:grpSpPr bwMode="auto">
          <a:xfrm>
            <a:off x="4859677" y="1475524"/>
            <a:ext cx="23813" cy="25400"/>
            <a:chOff x="8112931" y="3217866"/>
            <a:chExt cx="110967" cy="110967"/>
          </a:xfrm>
        </p:grpSpPr>
        <p:sp>
          <p:nvSpPr>
            <p:cNvPr id="118" name="Oval 117"/>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9" name="Oval 118"/>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4" name="Group 104"/>
          <p:cNvGrpSpPr>
            <a:grpSpLocks/>
          </p:cNvGrpSpPr>
          <p:nvPr/>
        </p:nvGrpSpPr>
        <p:grpSpPr bwMode="auto">
          <a:xfrm>
            <a:off x="4859677" y="1510470"/>
            <a:ext cx="23813" cy="23813"/>
            <a:chOff x="8112931" y="3217866"/>
            <a:chExt cx="110967" cy="110967"/>
          </a:xfrm>
        </p:grpSpPr>
        <p:sp>
          <p:nvSpPr>
            <p:cNvPr id="121" name="Oval 12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Oval 121"/>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123" name="Rectangle 122"/>
          <p:cNvSpPr/>
          <p:nvPr/>
        </p:nvSpPr>
        <p:spPr bwMode="auto">
          <a:xfrm>
            <a:off x="3994472" y="1921611"/>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4162739" y="1920052"/>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4575489" y="1921640"/>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4939026" y="1918437"/>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ounded Rectangle 126"/>
          <p:cNvSpPr/>
          <p:nvPr/>
        </p:nvSpPr>
        <p:spPr>
          <a:xfrm>
            <a:off x="5029164" y="1860536"/>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128" name="Straight Connector 127"/>
          <p:cNvCxnSpPr/>
          <p:nvPr/>
        </p:nvCxnSpPr>
        <p:spPr bwMode="auto">
          <a:xfrm flipH="1">
            <a:off x="3967476" y="194542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9" name="Straight Connector 128"/>
          <p:cNvCxnSpPr/>
          <p:nvPr/>
        </p:nvCxnSpPr>
        <p:spPr bwMode="auto">
          <a:xfrm flipH="1">
            <a:off x="3967476" y="198034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0" name="Straight Connector 129"/>
          <p:cNvCxnSpPr/>
          <p:nvPr/>
        </p:nvCxnSpPr>
        <p:spPr bwMode="auto">
          <a:xfrm flipH="1">
            <a:off x="3967476" y="2013686"/>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1" name="Straight Connector 130"/>
          <p:cNvCxnSpPr/>
          <p:nvPr/>
        </p:nvCxnSpPr>
        <p:spPr bwMode="auto">
          <a:xfrm flipH="1">
            <a:off x="3967476" y="2048611"/>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2" name="Straight Connector 131"/>
          <p:cNvCxnSpPr>
            <a:stCxn id="64" idx="0"/>
            <a:endCxn id="64" idx="2"/>
          </p:cNvCxnSpPr>
          <p:nvPr/>
        </p:nvCxnSpPr>
        <p:spPr bwMode="auto">
          <a:xfrm>
            <a:off x="4558026" y="1910500"/>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3" name="Straight Connector 132"/>
          <p:cNvCxnSpPr/>
          <p:nvPr/>
        </p:nvCxnSpPr>
        <p:spPr bwMode="auto">
          <a:xfrm>
            <a:off x="4918389" y="1907352"/>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4" name="Straight Connector 133"/>
          <p:cNvCxnSpPr/>
          <p:nvPr/>
        </p:nvCxnSpPr>
        <p:spPr bwMode="auto">
          <a:xfrm>
            <a:off x="4150039" y="1912115"/>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35" name="Rectangle 134"/>
          <p:cNvSpPr/>
          <p:nvPr/>
        </p:nvSpPr>
        <p:spPr bwMode="auto">
          <a:xfrm>
            <a:off x="4853310" y="1404086"/>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6" name="Rectangle 135"/>
          <p:cNvSpPr/>
          <p:nvPr/>
        </p:nvSpPr>
        <p:spPr>
          <a:xfrm>
            <a:off x="3969108" y="1351698"/>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137" name="Can 136"/>
          <p:cNvSpPr/>
          <p:nvPr/>
        </p:nvSpPr>
        <p:spPr>
          <a:xfrm>
            <a:off x="6213789" y="3518636"/>
            <a:ext cx="538162" cy="6000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Can 137"/>
          <p:cNvSpPr/>
          <p:nvPr/>
        </p:nvSpPr>
        <p:spPr>
          <a:xfrm>
            <a:off x="6661470" y="3732977"/>
            <a:ext cx="422275" cy="434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39" name="Straight Arrow Connector 199"/>
          <p:cNvCxnSpPr>
            <a:stCxn id="27" idx="2"/>
            <a:endCxn id="138" idx="1"/>
          </p:cNvCxnSpPr>
          <p:nvPr/>
        </p:nvCxnSpPr>
        <p:spPr bwMode="auto">
          <a:xfrm rot="16200000" flipH="1">
            <a:off x="5862579" y="2722907"/>
            <a:ext cx="1641475" cy="378619"/>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40" name="Straight Arrow Connector 196"/>
          <p:cNvCxnSpPr>
            <a:stCxn id="126" idx="2"/>
            <a:endCxn id="137" idx="1"/>
          </p:cNvCxnSpPr>
          <p:nvPr/>
        </p:nvCxnSpPr>
        <p:spPr bwMode="auto">
          <a:xfrm rot="16200000" flipH="1">
            <a:off x="5015251" y="2050198"/>
            <a:ext cx="1481138" cy="1455738"/>
          </a:xfrm>
          <a:prstGeom prst="bentConnector3">
            <a:avLst>
              <a:gd name="adj1" fmla="val 79398"/>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17" name="Group 27668"/>
          <p:cNvGrpSpPr>
            <a:grpSpLocks/>
          </p:cNvGrpSpPr>
          <p:nvPr/>
        </p:nvGrpSpPr>
        <p:grpSpPr bwMode="auto">
          <a:xfrm>
            <a:off x="943308" y="1243750"/>
            <a:ext cx="1228725" cy="863600"/>
            <a:chOff x="640045" y="3157538"/>
            <a:chExt cx="1228725" cy="863600"/>
          </a:xfrm>
        </p:grpSpPr>
        <p:sp>
          <p:nvSpPr>
            <p:cNvPr id="142" name="Rectangle 141"/>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3" name="Rectangle 142"/>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4" name="Rectangle 143"/>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5" name="Rectangle 144"/>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9" name="Rectangle 148"/>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0" name="Rectangle 149"/>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1" name="Rectangle 150"/>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2" name="Rectangle 151"/>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3" name="Rectangle 152"/>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4" name="Rectangle 153"/>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5" name="Rectangle 154"/>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20" name="Group 294"/>
            <p:cNvGrpSpPr>
              <a:grpSpLocks/>
            </p:cNvGrpSpPr>
            <p:nvPr/>
          </p:nvGrpSpPr>
          <p:grpSpPr bwMode="auto">
            <a:xfrm>
              <a:off x="997419" y="3522291"/>
              <a:ext cx="496710" cy="257828"/>
              <a:chOff x="339996" y="3313113"/>
              <a:chExt cx="1120775" cy="655637"/>
            </a:xfrm>
          </p:grpSpPr>
          <p:sp>
            <p:nvSpPr>
              <p:cNvPr id="157" name="Rectangle 156"/>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58" name="Straight Connector 157"/>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59" name="Straight Connector 158"/>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60" name="Rectangle 159"/>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1" name="Rectangle 160"/>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2" name="Rectangle 161"/>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3" name="Rectangle 162"/>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41" name="Group 27669"/>
          <p:cNvGrpSpPr>
            <a:grpSpLocks/>
          </p:cNvGrpSpPr>
          <p:nvPr/>
        </p:nvGrpSpPr>
        <p:grpSpPr bwMode="auto">
          <a:xfrm>
            <a:off x="2241907" y="1246924"/>
            <a:ext cx="1228725" cy="863600"/>
            <a:chOff x="1938138" y="3160713"/>
            <a:chExt cx="1228725" cy="863600"/>
          </a:xfrm>
        </p:grpSpPr>
        <p:sp>
          <p:nvSpPr>
            <p:cNvPr id="165" name="Rectangle 164"/>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6" name="Rectangle 165"/>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7" name="Rectangle 166"/>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8" name="Rectangle 167"/>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9" name="Rectangle 168"/>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0" name="Rectangle 169"/>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1" name="Rectangle 170"/>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2" name="Rectangle 171"/>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3" name="Rectangle 172"/>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4" name="Rectangle 173"/>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5" name="Rectangle 174"/>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6" name="Rectangle 175"/>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7" name="Rectangle 176"/>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8" name="Rectangle 177"/>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56" name="Group 309"/>
            <p:cNvGrpSpPr>
              <a:grpSpLocks/>
            </p:cNvGrpSpPr>
            <p:nvPr/>
          </p:nvGrpSpPr>
          <p:grpSpPr bwMode="auto">
            <a:xfrm>
              <a:off x="2285349" y="3540221"/>
              <a:ext cx="496710" cy="257828"/>
              <a:chOff x="339996" y="3313113"/>
              <a:chExt cx="1120775" cy="655637"/>
            </a:xfrm>
          </p:grpSpPr>
          <p:sp>
            <p:nvSpPr>
              <p:cNvPr id="187" name="Rectangle 186"/>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8" name="Straight Connector 187"/>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89" name="Straight Connector 188"/>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90" name="Rectangle 189"/>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1" name="Rectangle 190"/>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2" name="Rectangle 191"/>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3" name="Rectangle 192"/>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64" name="Group 317"/>
            <p:cNvGrpSpPr>
              <a:grpSpLocks/>
            </p:cNvGrpSpPr>
            <p:nvPr/>
          </p:nvGrpSpPr>
          <p:grpSpPr bwMode="auto">
            <a:xfrm>
              <a:off x="2178131" y="3451412"/>
              <a:ext cx="705511" cy="403412"/>
              <a:chOff x="2984959" y="3302000"/>
              <a:chExt cx="1120775" cy="660400"/>
            </a:xfrm>
          </p:grpSpPr>
          <p:sp>
            <p:nvSpPr>
              <p:cNvPr id="181" name="Rectangle 180"/>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2" name="Rectangle 181"/>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3" name="Rectangle 182"/>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4" name="Rectangle 183"/>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5" name="Rectangle 184"/>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6" name="Rectangle 185"/>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203" name="Can 202"/>
          <p:cNvSpPr/>
          <p:nvPr/>
        </p:nvSpPr>
        <p:spPr>
          <a:xfrm>
            <a:off x="7280202" y="3629853"/>
            <a:ext cx="770021" cy="499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nvGrpSpPr>
          <p:cNvPr id="179" name="Group 203"/>
          <p:cNvGrpSpPr/>
          <p:nvPr/>
        </p:nvGrpSpPr>
        <p:grpSpPr>
          <a:xfrm>
            <a:off x="934366" y="2509885"/>
            <a:ext cx="2177143" cy="493538"/>
            <a:chOff x="5454524" y="2009903"/>
            <a:chExt cx="1160032" cy="929955"/>
          </a:xfrm>
        </p:grpSpPr>
        <p:sp>
          <p:nvSpPr>
            <p:cNvPr id="205" name="Can 204"/>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6" name="Multidocument 205"/>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180" name="Group 212"/>
          <p:cNvGrpSpPr/>
          <p:nvPr/>
        </p:nvGrpSpPr>
        <p:grpSpPr>
          <a:xfrm>
            <a:off x="3964214" y="2502295"/>
            <a:ext cx="1333499" cy="493538"/>
            <a:chOff x="5454524" y="2009903"/>
            <a:chExt cx="1160032" cy="929955"/>
          </a:xfrm>
        </p:grpSpPr>
        <p:sp>
          <p:nvSpPr>
            <p:cNvPr id="214" name="Can 213"/>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5" name="Multidocument 214"/>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194" name="Group 219"/>
          <p:cNvGrpSpPr/>
          <p:nvPr/>
        </p:nvGrpSpPr>
        <p:grpSpPr>
          <a:xfrm>
            <a:off x="6209337" y="2496559"/>
            <a:ext cx="615642" cy="493538"/>
            <a:chOff x="5454524" y="2009903"/>
            <a:chExt cx="1160032" cy="929955"/>
          </a:xfrm>
        </p:grpSpPr>
        <p:sp>
          <p:nvSpPr>
            <p:cNvPr id="221" name="Can 220"/>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2" name="Multidocument 221"/>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Tree>
    <p:extLst>
      <p:ext uri="{BB962C8B-B14F-4D97-AF65-F5344CB8AC3E}">
        <p14:creationId xmlns:p14="http://schemas.microsoft.com/office/powerpoint/2010/main" val="243032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wipe(right)">
                                      <p:cBhvr>
                                        <p:cTn id="7" dur="20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Title 1"/>
          <p:cNvSpPr>
            <a:spLocks noGrp="1"/>
          </p:cNvSpPr>
          <p:nvPr>
            <p:ph type="title"/>
          </p:nvPr>
        </p:nvSpPr>
        <p:spPr/>
        <p:txBody>
          <a:bodyPr/>
          <a:lstStyle/>
          <a:p>
            <a:r>
              <a:rPr lang="en-US"/>
              <a:t>Open metadata management ecosystem</a:t>
            </a:r>
            <a:endParaRPr lang="en-US" dirty="0"/>
          </a:p>
        </p:txBody>
      </p:sp>
      <p:sp>
        <p:nvSpPr>
          <p:cNvPr id="14342" name="Content Placeholder 2"/>
          <p:cNvSpPr>
            <a:spLocks noGrp="1"/>
          </p:cNvSpPr>
          <p:nvPr>
            <p:ph type="body" idx="1"/>
          </p:nvPr>
        </p:nvSpPr>
        <p:spPr>
          <a:xfrm>
            <a:off x="311146" y="1204912"/>
            <a:ext cx="8649974" cy="3182030"/>
          </a:xfrm>
        </p:spPr>
        <p:txBody>
          <a:bodyPr/>
          <a:lstStyle/>
          <a:p>
            <a:r>
              <a:rPr lang="en-US"/>
              <a:t>Peer-to-peer network of repositories</a:t>
            </a:r>
          </a:p>
          <a:p>
            <a:r>
              <a:rPr lang="en-US"/>
              <a:t>Metadata stored and managed close </a:t>
            </a:r>
            <a:br>
              <a:rPr lang="en-US"/>
            </a:br>
            <a:r>
              <a:rPr lang="en-US"/>
              <a:t>to its source</a:t>
            </a:r>
          </a:p>
          <a:p>
            <a:r>
              <a:rPr lang="en-US"/>
              <a:t>Each repository/tool brings </a:t>
            </a:r>
            <a:br>
              <a:rPr lang="en-US"/>
            </a:br>
            <a:r>
              <a:rPr lang="en-US"/>
              <a:t>unique value.</a:t>
            </a:r>
          </a:p>
          <a:p>
            <a:r>
              <a:rPr lang="en-US"/>
              <a:t>Open, extensible metadata structures for</a:t>
            </a:r>
            <a:br>
              <a:rPr lang="en-US"/>
            </a:br>
            <a:r>
              <a:rPr lang="en-US"/>
              <a:t>metadata exchange and federation</a:t>
            </a:r>
          </a:p>
          <a:p>
            <a:r>
              <a:rPr lang="en-US"/>
              <a:t>Open source infrastructure sharing cost of development and maintenance</a:t>
            </a:r>
            <a:endParaRPr lang="en-US" dirty="0"/>
          </a:p>
        </p:txBody>
      </p:sp>
      <p:sp>
        <p:nvSpPr>
          <p:cNvPr id="25" name="Cloud 24"/>
          <p:cNvSpPr/>
          <p:nvPr/>
        </p:nvSpPr>
        <p:spPr>
          <a:xfrm>
            <a:off x="4037479" y="2497152"/>
            <a:ext cx="1912938" cy="848916"/>
          </a:xfrm>
          <a:prstGeom prst="cloud">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a:cs typeface="Helvetica"/>
            </a:endParaRPr>
          </a:p>
        </p:txBody>
      </p:sp>
      <p:sp>
        <p:nvSpPr>
          <p:cNvPr id="26" name="Cloud 25"/>
          <p:cNvSpPr/>
          <p:nvPr/>
        </p:nvSpPr>
        <p:spPr>
          <a:xfrm>
            <a:off x="6933649" y="1387489"/>
            <a:ext cx="1898650" cy="894160"/>
          </a:xfrm>
          <a:prstGeom prst="cloud">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a:cs typeface="Helvetica"/>
            </a:endParaRPr>
          </a:p>
        </p:txBody>
      </p:sp>
      <p:cxnSp>
        <p:nvCxnSpPr>
          <p:cNvPr id="27" name="Straight Connector 26"/>
          <p:cNvCxnSpPr/>
          <p:nvPr/>
        </p:nvCxnSpPr>
        <p:spPr>
          <a:xfrm>
            <a:off x="4999124" y="1408209"/>
            <a:ext cx="394650" cy="503157"/>
          </a:xfrm>
          <a:prstGeom prst="line">
            <a:avLst/>
          </a:prstGeom>
        </p:spPr>
        <p:style>
          <a:lnRef idx="2">
            <a:schemeClr val="accent1"/>
          </a:lnRef>
          <a:fillRef idx="0">
            <a:schemeClr val="accent1"/>
          </a:fillRef>
          <a:effectRef idx="1">
            <a:schemeClr val="accent1"/>
          </a:effectRef>
          <a:fontRef idx="minor">
            <a:schemeClr val="tx1"/>
          </a:fontRef>
        </p:style>
      </p:cxnSp>
      <p:sp>
        <p:nvSpPr>
          <p:cNvPr id="28" name="Cloud 27"/>
          <p:cNvSpPr/>
          <p:nvPr/>
        </p:nvSpPr>
        <p:spPr>
          <a:xfrm>
            <a:off x="5047699" y="1430351"/>
            <a:ext cx="1663700" cy="795338"/>
          </a:xfrm>
          <a:prstGeom prst="cloud">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Helvetica"/>
              <a:cs typeface="Helvetica"/>
            </a:endParaRPr>
          </a:p>
        </p:txBody>
      </p:sp>
      <p:sp>
        <p:nvSpPr>
          <p:cNvPr id="29" name="Can 28"/>
          <p:cNvSpPr/>
          <p:nvPr/>
        </p:nvSpPr>
        <p:spPr>
          <a:xfrm>
            <a:off x="5292186" y="1575642"/>
            <a:ext cx="1223963" cy="470297"/>
          </a:xfrm>
          <a:prstGeom prst="can">
            <a:avLst/>
          </a:prstGeom>
          <a:solidFill>
            <a:srgbClr val="FFCC33"/>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200" dirty="0">
                <a:solidFill>
                  <a:srgbClr val="1F497D"/>
                </a:solidFill>
                <a:latin typeface="Calibri"/>
                <a:cs typeface="Calibri"/>
              </a:rPr>
              <a:t>Collaboration</a:t>
            </a:r>
          </a:p>
          <a:p>
            <a:pPr algn="ctr" fontAlgn="auto">
              <a:spcBef>
                <a:spcPts val="0"/>
              </a:spcBef>
              <a:spcAft>
                <a:spcPts val="0"/>
              </a:spcAft>
              <a:defRPr/>
            </a:pPr>
            <a:r>
              <a:rPr lang="en-US" sz="1200" dirty="0">
                <a:solidFill>
                  <a:srgbClr val="1F497D"/>
                </a:solidFill>
                <a:latin typeface="Calibri"/>
                <a:cs typeface="Calibri"/>
              </a:rPr>
              <a:t>Space Metadata</a:t>
            </a:r>
          </a:p>
        </p:txBody>
      </p:sp>
      <p:sp>
        <p:nvSpPr>
          <p:cNvPr id="30" name="Can 29"/>
          <p:cNvSpPr/>
          <p:nvPr/>
        </p:nvSpPr>
        <p:spPr>
          <a:xfrm>
            <a:off x="4293637" y="2662649"/>
            <a:ext cx="1446212" cy="495300"/>
          </a:xfrm>
          <a:prstGeom prst="can">
            <a:avLst/>
          </a:prstGeom>
          <a:solidFill>
            <a:srgbClr val="FFCC33"/>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200" dirty="0">
                <a:solidFill>
                  <a:srgbClr val="1F497D"/>
                </a:solidFill>
                <a:latin typeface="Calibri"/>
                <a:cs typeface="Calibri"/>
              </a:rPr>
              <a:t>Analytics Platform Metadata</a:t>
            </a:r>
          </a:p>
        </p:txBody>
      </p:sp>
      <p:sp>
        <p:nvSpPr>
          <p:cNvPr id="31" name="Can 30"/>
          <p:cNvSpPr/>
          <p:nvPr/>
        </p:nvSpPr>
        <p:spPr>
          <a:xfrm>
            <a:off x="6089099" y="2655539"/>
            <a:ext cx="1473200" cy="511969"/>
          </a:xfrm>
          <a:prstGeom prst="can">
            <a:avLst/>
          </a:prstGeom>
          <a:solidFill>
            <a:srgbClr val="FFCC33"/>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200" dirty="0">
                <a:solidFill>
                  <a:srgbClr val="1F497D"/>
                </a:solidFill>
                <a:latin typeface="Calibri"/>
                <a:cs typeface="Calibri"/>
              </a:rPr>
              <a:t>Application</a:t>
            </a:r>
          </a:p>
          <a:p>
            <a:pPr algn="ctr" fontAlgn="auto">
              <a:spcBef>
                <a:spcPts val="0"/>
              </a:spcBef>
              <a:spcAft>
                <a:spcPts val="0"/>
              </a:spcAft>
              <a:defRPr/>
            </a:pPr>
            <a:r>
              <a:rPr lang="en-US" sz="1200" dirty="0">
                <a:solidFill>
                  <a:srgbClr val="1F497D"/>
                </a:solidFill>
                <a:latin typeface="Calibri"/>
                <a:cs typeface="Calibri"/>
              </a:rPr>
              <a:t>Metadata</a:t>
            </a:r>
          </a:p>
        </p:txBody>
      </p:sp>
      <p:sp>
        <p:nvSpPr>
          <p:cNvPr id="32" name="Can 31"/>
          <p:cNvSpPr/>
          <p:nvPr/>
        </p:nvSpPr>
        <p:spPr>
          <a:xfrm>
            <a:off x="7179712" y="1580405"/>
            <a:ext cx="1446212" cy="470297"/>
          </a:xfrm>
          <a:prstGeom prst="can">
            <a:avLst/>
          </a:prstGeom>
          <a:solidFill>
            <a:srgbClr val="FFCC33"/>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200" dirty="0">
                <a:solidFill>
                  <a:srgbClr val="1F497D"/>
                </a:solidFill>
                <a:latin typeface="Calibri"/>
                <a:cs typeface="Calibri"/>
              </a:rPr>
              <a:t>Cloud SaaS platform Metadata</a:t>
            </a:r>
          </a:p>
        </p:txBody>
      </p:sp>
      <p:cxnSp>
        <p:nvCxnSpPr>
          <p:cNvPr id="34" name="Elbow Connector 33"/>
          <p:cNvCxnSpPr>
            <a:stCxn id="29" idx="3"/>
            <a:endCxn id="30" idx="1"/>
          </p:cNvCxnSpPr>
          <p:nvPr/>
        </p:nvCxnSpPr>
        <p:spPr bwMode="auto">
          <a:xfrm rot="5400000">
            <a:off x="5152871" y="1910571"/>
            <a:ext cx="616744" cy="887412"/>
          </a:xfrm>
          <a:prstGeom prst="bentConnector3">
            <a:avLst/>
          </a:prstGeom>
          <a:solidFill>
            <a:srgbClr val="CC99FF"/>
          </a:solidFill>
          <a:ln w="19050" cap="flat" cmpd="sng" algn="ctr">
            <a:solidFill>
              <a:schemeClr val="tx2"/>
            </a:solidFill>
            <a:prstDash val="solid"/>
            <a:round/>
            <a:headEnd type="arrow"/>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35" name="Elbow Connector 34"/>
          <p:cNvCxnSpPr>
            <a:stCxn id="29" idx="3"/>
            <a:endCxn id="31" idx="1"/>
          </p:cNvCxnSpPr>
          <p:nvPr/>
        </p:nvCxnSpPr>
        <p:spPr bwMode="auto">
          <a:xfrm rot="16200000" flipH="1">
            <a:off x="6060524" y="1890330"/>
            <a:ext cx="609600" cy="920750"/>
          </a:xfrm>
          <a:prstGeom prst="bentConnector3">
            <a:avLst>
              <a:gd name="adj1" fmla="val 50000"/>
            </a:avLst>
          </a:prstGeom>
          <a:solidFill>
            <a:srgbClr val="CC99FF"/>
          </a:solidFill>
          <a:ln w="19050" cap="flat" cmpd="sng" algn="ctr">
            <a:solidFill>
              <a:schemeClr val="tx2"/>
            </a:solidFill>
            <a:prstDash val="solid"/>
            <a:round/>
            <a:headEnd type="arrow"/>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36" name="Elbow Connector 35"/>
          <p:cNvCxnSpPr>
            <a:stCxn id="32" idx="3"/>
            <a:endCxn id="31" idx="4"/>
          </p:cNvCxnSpPr>
          <p:nvPr/>
        </p:nvCxnSpPr>
        <p:spPr bwMode="auto">
          <a:xfrm rot="5400000">
            <a:off x="7302550" y="2310456"/>
            <a:ext cx="860822" cy="341313"/>
          </a:xfrm>
          <a:prstGeom prst="bentConnector2">
            <a:avLst/>
          </a:prstGeom>
          <a:solidFill>
            <a:srgbClr val="CC99FF"/>
          </a:solidFill>
          <a:ln w="19050" cap="flat" cmpd="sng" algn="ctr">
            <a:solidFill>
              <a:schemeClr val="tx2"/>
            </a:solidFill>
            <a:prstDash val="solid"/>
            <a:round/>
            <a:headEnd type="arrow"/>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7" name="Can 36"/>
          <p:cNvSpPr/>
          <p:nvPr/>
        </p:nvSpPr>
        <p:spPr>
          <a:xfrm>
            <a:off x="6089107" y="3571129"/>
            <a:ext cx="1473199" cy="510779"/>
          </a:xfrm>
          <a:prstGeom prst="can">
            <a:avLst/>
          </a:prstGeom>
          <a:solidFill>
            <a:srgbClr val="FFCC33"/>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200" dirty="0">
                <a:solidFill>
                  <a:srgbClr val="1F497D"/>
                </a:solidFill>
                <a:latin typeface="Calibri"/>
                <a:cs typeface="Calibri"/>
              </a:rPr>
              <a:t>Hadoop Platform Metadata</a:t>
            </a:r>
          </a:p>
        </p:txBody>
      </p:sp>
      <p:cxnSp>
        <p:nvCxnSpPr>
          <p:cNvPr id="38" name="Elbow Connector 37"/>
          <p:cNvCxnSpPr>
            <a:stCxn id="31" idx="2"/>
            <a:endCxn id="30" idx="4"/>
          </p:cNvCxnSpPr>
          <p:nvPr/>
        </p:nvCxnSpPr>
        <p:spPr bwMode="auto">
          <a:xfrm rot="10800000">
            <a:off x="5739849" y="2910299"/>
            <a:ext cx="349250" cy="1190"/>
          </a:xfrm>
          <a:prstGeom prst="bentConnector3">
            <a:avLst>
              <a:gd name="adj1" fmla="val 50000"/>
            </a:avLst>
          </a:prstGeom>
          <a:solidFill>
            <a:srgbClr val="CC99FF"/>
          </a:solidFill>
          <a:ln w="19050" cap="flat" cmpd="sng" algn="ctr">
            <a:solidFill>
              <a:schemeClr val="tx2"/>
            </a:solidFill>
            <a:prstDash val="solid"/>
            <a:round/>
            <a:headEnd type="arrow"/>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39" name="Elbow Connector 38"/>
          <p:cNvCxnSpPr>
            <a:stCxn id="31" idx="3"/>
            <a:endCxn id="37" idx="1"/>
          </p:cNvCxnSpPr>
          <p:nvPr/>
        </p:nvCxnSpPr>
        <p:spPr bwMode="auto">
          <a:xfrm rot="16200000" flipH="1">
            <a:off x="6623896" y="3369294"/>
            <a:ext cx="403621" cy="8"/>
          </a:xfrm>
          <a:prstGeom prst="bentConnector3">
            <a:avLst>
              <a:gd name="adj1" fmla="val 50000"/>
            </a:avLst>
          </a:prstGeom>
          <a:solidFill>
            <a:srgbClr val="CC99FF"/>
          </a:solidFill>
          <a:ln w="19050" cap="flat" cmpd="sng" algn="ctr">
            <a:solidFill>
              <a:schemeClr val="tx2"/>
            </a:solidFill>
            <a:prstDash val="solid"/>
            <a:round/>
            <a:headEnd type="arrow"/>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40" name="Group 17"/>
          <p:cNvGrpSpPr>
            <a:grpSpLocks/>
          </p:cNvGrpSpPr>
          <p:nvPr/>
        </p:nvGrpSpPr>
        <p:grpSpPr bwMode="auto">
          <a:xfrm>
            <a:off x="4465087" y="1133888"/>
            <a:ext cx="184150" cy="240506"/>
            <a:chOff x="603250" y="4737100"/>
            <a:chExt cx="355600" cy="654050"/>
          </a:xfrm>
        </p:grpSpPr>
        <p:sp>
          <p:nvSpPr>
            <p:cNvPr id="41" name="Delay 40"/>
            <p:cNvSpPr/>
            <p:nvPr/>
          </p:nvSpPr>
          <p:spPr>
            <a:xfrm rot="16200000">
              <a:off x="546304" y="4978604"/>
              <a:ext cx="469492" cy="355600"/>
            </a:xfrm>
            <a:prstGeom prst="flowChartDelay">
              <a:avLst/>
            </a:prstGeom>
            <a:solidFill>
              <a:schemeClr val="tx2"/>
            </a:solidFill>
            <a:ln>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a:solidFill>
                  <a:prstClr val="white"/>
                </a:solidFill>
                <a:latin typeface="Arial"/>
                <a:ea typeface="ＭＳ Ｐゴシック"/>
              </a:endParaRPr>
            </a:p>
          </p:txBody>
        </p:sp>
        <p:sp>
          <p:nvSpPr>
            <p:cNvPr id="42" name="Oval 41"/>
            <p:cNvSpPr/>
            <p:nvPr/>
          </p:nvSpPr>
          <p:spPr>
            <a:xfrm>
              <a:off x="628650" y="4737100"/>
              <a:ext cx="304800" cy="279400"/>
            </a:xfrm>
            <a:prstGeom prst="ellipse">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GB">
                <a:solidFill>
                  <a:prstClr val="white"/>
                </a:solidFill>
                <a:latin typeface="Arial"/>
                <a:ea typeface="ＭＳ Ｐゴシック"/>
              </a:endParaRPr>
            </a:p>
          </p:txBody>
        </p:sp>
      </p:grpSp>
      <p:grpSp>
        <p:nvGrpSpPr>
          <p:cNvPr id="33" name="Group 22"/>
          <p:cNvGrpSpPr>
            <a:grpSpLocks/>
          </p:cNvGrpSpPr>
          <p:nvPr/>
        </p:nvGrpSpPr>
        <p:grpSpPr bwMode="auto">
          <a:xfrm>
            <a:off x="4840374" y="951007"/>
            <a:ext cx="330200" cy="469900"/>
            <a:chOff x="2603500" y="2247900"/>
            <a:chExt cx="330200" cy="469900"/>
          </a:xfrm>
        </p:grpSpPr>
        <p:sp>
          <p:nvSpPr>
            <p:cNvPr id="47" name="Rounded Rectangle 46"/>
            <p:cNvSpPr/>
            <p:nvPr/>
          </p:nvSpPr>
          <p:spPr>
            <a:xfrm>
              <a:off x="2603500" y="2247900"/>
              <a:ext cx="330200" cy="46990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wrap="none" anchor="ctr">
              <a:noAutofit/>
            </a:bodyPr>
            <a:lstStyle/>
            <a:p>
              <a:pPr algn="ctr" fontAlgn="auto">
                <a:spcBef>
                  <a:spcPts val="0"/>
                </a:spcBef>
                <a:spcAft>
                  <a:spcPts val="0"/>
                </a:spcAft>
                <a:defRPr/>
              </a:pPr>
              <a:endParaRPr lang="en-US" sz="1600" dirty="0">
                <a:solidFill>
                  <a:schemeClr val="tx1"/>
                </a:solidFill>
              </a:endParaRPr>
            </a:p>
          </p:txBody>
        </p:sp>
        <p:sp>
          <p:nvSpPr>
            <p:cNvPr id="48" name="Rounded Rectangle 47"/>
            <p:cNvSpPr/>
            <p:nvPr/>
          </p:nvSpPr>
          <p:spPr>
            <a:xfrm>
              <a:off x="2654300" y="2311400"/>
              <a:ext cx="228600" cy="292100"/>
            </a:xfrm>
            <a:prstGeom prst="roundRect">
              <a:avLst/>
            </a:prstGeom>
            <a:solidFill>
              <a:schemeClr val="bg2"/>
            </a:solidFill>
          </p:spPr>
          <p:style>
            <a:lnRef idx="1">
              <a:schemeClr val="accent1"/>
            </a:lnRef>
            <a:fillRef idx="3">
              <a:schemeClr val="accent1"/>
            </a:fillRef>
            <a:effectRef idx="2">
              <a:schemeClr val="accent1"/>
            </a:effectRef>
            <a:fontRef idx="minor">
              <a:schemeClr val="lt1"/>
            </a:fontRef>
          </p:style>
          <p:txBody>
            <a:bodyPr anchor="ctr">
              <a:noAutofit/>
            </a:bodyPr>
            <a:lstStyle/>
            <a:p>
              <a:pPr algn="ctr" fontAlgn="auto">
                <a:spcBef>
                  <a:spcPts val="0"/>
                </a:spcBef>
                <a:spcAft>
                  <a:spcPts val="0"/>
                </a:spcAft>
                <a:defRPr/>
              </a:pPr>
              <a:endParaRPr lang="en-US" sz="1600" dirty="0">
                <a:solidFill>
                  <a:schemeClr val="tx1"/>
                </a:solidFill>
              </a:endParaRPr>
            </a:p>
          </p:txBody>
        </p:sp>
        <p:sp>
          <p:nvSpPr>
            <p:cNvPr id="49" name="Rounded Rectangle 48"/>
            <p:cNvSpPr/>
            <p:nvPr/>
          </p:nvSpPr>
          <p:spPr>
            <a:xfrm>
              <a:off x="2717800" y="2628900"/>
              <a:ext cx="88900" cy="76200"/>
            </a:xfrm>
            <a:prstGeom prst="round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anchor="ctr">
              <a:noAutofit/>
            </a:bodyPr>
            <a:lstStyle/>
            <a:p>
              <a:pPr algn="ctr" fontAlgn="auto">
                <a:spcBef>
                  <a:spcPts val="0"/>
                </a:spcBef>
                <a:spcAft>
                  <a:spcPts val="0"/>
                </a:spcAft>
                <a:defRPr/>
              </a:pPr>
              <a:endParaRPr lang="en-US" sz="1600" dirty="0">
                <a:solidFill>
                  <a:schemeClr val="tx1"/>
                </a:solidFill>
              </a:endParaRPr>
            </a:p>
          </p:txBody>
        </p:sp>
      </p:grpSp>
    </p:spTree>
    <p:extLst>
      <p:ext uri="{BB962C8B-B14F-4D97-AF65-F5344CB8AC3E}">
        <p14:creationId xmlns:p14="http://schemas.microsoft.com/office/powerpoint/2010/main" val="4292569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a:t>Making Metadata Available to the Enterprise!</a:t>
            </a:r>
            <a:endParaRPr lang="en-GB" dirty="0"/>
          </a:p>
        </p:txBody>
      </p:sp>
      <p:sp>
        <p:nvSpPr>
          <p:cNvPr id="4" name="Slide Number Placeholder 3">
            <a:extLst>
              <a:ext uri="{FF2B5EF4-FFF2-40B4-BE49-F238E27FC236}">
                <a16:creationId xmlns:a16="http://schemas.microsoft.com/office/drawing/2014/main" id="{7ACF665F-4CF6-6346-BC39-A1A2A9F7A731}"/>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12</a:t>
            </a:fld>
            <a:endParaRPr lang="en-US" sz="1000"/>
          </a:p>
        </p:txBody>
      </p:sp>
      <p:cxnSp>
        <p:nvCxnSpPr>
          <p:cNvPr id="6" name="Straight Connector 5">
            <a:extLst>
              <a:ext uri="{FF2B5EF4-FFF2-40B4-BE49-F238E27FC236}">
                <a16:creationId xmlns:a16="http://schemas.microsoft.com/office/drawing/2014/main" id="{8C10B09E-3B79-D14E-850C-934E0359D110}"/>
              </a:ext>
            </a:extLst>
          </p:cNvPr>
          <p:cNvCxnSpPr>
            <a:stCxn id="14" idx="3"/>
            <a:endCxn id="8" idx="7"/>
          </p:cNvCxnSpPr>
          <p:nvPr/>
        </p:nvCxnSpPr>
        <p:spPr bwMode="auto">
          <a:xfrm flipH="1">
            <a:off x="7345860" y="2139573"/>
            <a:ext cx="433685" cy="25700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7" name="Rectangle 6">
            <a:extLst>
              <a:ext uri="{FF2B5EF4-FFF2-40B4-BE49-F238E27FC236}">
                <a16:creationId xmlns:a16="http://schemas.microsoft.com/office/drawing/2014/main" id="{9F261D7C-EA9E-3E4C-8C23-FBDA43CC348D}"/>
              </a:ext>
            </a:extLst>
          </p:cNvPr>
          <p:cNvSpPr/>
          <p:nvPr/>
        </p:nvSpPr>
        <p:spPr>
          <a:xfrm>
            <a:off x="7556395" y="1731604"/>
            <a:ext cx="782580" cy="577201"/>
          </a:xfrm>
          <a:prstGeom prst="rect">
            <a:avLst/>
          </a:prstGeom>
          <a:solidFill>
            <a:srgbClr val="CCFFC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8" name="Oval 7">
            <a:extLst>
              <a:ext uri="{FF2B5EF4-FFF2-40B4-BE49-F238E27FC236}">
                <a16:creationId xmlns:a16="http://schemas.microsoft.com/office/drawing/2014/main" id="{E2C1E022-DA47-D746-8328-55759D6E0053}"/>
              </a:ext>
            </a:extLst>
          </p:cNvPr>
          <p:cNvSpPr/>
          <p:nvPr/>
        </p:nvSpPr>
        <p:spPr>
          <a:xfrm>
            <a:off x="5221484" y="2186192"/>
            <a:ext cx="2488861" cy="1436589"/>
          </a:xfrm>
          <a:prstGeom prst="ellipse">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 name="Oval 8">
            <a:extLst>
              <a:ext uri="{FF2B5EF4-FFF2-40B4-BE49-F238E27FC236}">
                <a16:creationId xmlns:a16="http://schemas.microsoft.com/office/drawing/2014/main" id="{DCE351F0-8AE7-C146-B3A1-92111FF88C34}"/>
              </a:ext>
            </a:extLst>
          </p:cNvPr>
          <p:cNvSpPr/>
          <p:nvPr/>
        </p:nvSpPr>
        <p:spPr>
          <a:xfrm>
            <a:off x="5426749" y="2320113"/>
            <a:ext cx="2078329" cy="1168747"/>
          </a:xfrm>
          <a:prstGeom prst="ellipse">
            <a:avLst/>
          </a:prstGeom>
          <a:solidFill>
            <a:srgbClr val="FFFF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a:solidFill>
                  <a:srgbClr val="1F497D"/>
                </a:solidFill>
                <a:latin typeface="Calibri"/>
                <a:cs typeface="Calibri"/>
              </a:rPr>
              <a:t>Cohort B</a:t>
            </a:r>
          </a:p>
        </p:txBody>
      </p:sp>
      <p:cxnSp>
        <p:nvCxnSpPr>
          <p:cNvPr id="10" name="Straight Connector 9">
            <a:extLst>
              <a:ext uri="{FF2B5EF4-FFF2-40B4-BE49-F238E27FC236}">
                <a16:creationId xmlns:a16="http://schemas.microsoft.com/office/drawing/2014/main" id="{282D13D0-3AE3-1843-9382-A2FCE0A6B578}"/>
              </a:ext>
            </a:extLst>
          </p:cNvPr>
          <p:cNvCxnSpPr>
            <a:stCxn id="13" idx="3"/>
            <a:endCxn id="8" idx="2"/>
          </p:cNvCxnSpPr>
          <p:nvPr/>
        </p:nvCxnSpPr>
        <p:spPr bwMode="auto">
          <a:xfrm>
            <a:off x="4926410" y="2904486"/>
            <a:ext cx="295074" cy="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19D6E43E-D496-6A42-A76C-50D5460E560D}"/>
              </a:ext>
            </a:extLst>
          </p:cNvPr>
          <p:cNvCxnSpPr>
            <a:stCxn id="12" idx="2"/>
          </p:cNvCxnSpPr>
          <p:nvPr/>
        </p:nvCxnSpPr>
        <p:spPr bwMode="auto">
          <a:xfrm flipH="1" flipV="1">
            <a:off x="7345860" y="3406743"/>
            <a:ext cx="362934" cy="30582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2" name="Oval 11">
            <a:extLst>
              <a:ext uri="{FF2B5EF4-FFF2-40B4-BE49-F238E27FC236}">
                <a16:creationId xmlns:a16="http://schemas.microsoft.com/office/drawing/2014/main" id="{590A4B70-2C17-1546-8472-13F8956A87B8}"/>
              </a:ext>
            </a:extLst>
          </p:cNvPr>
          <p:cNvSpPr/>
          <p:nvPr/>
        </p:nvSpPr>
        <p:spPr>
          <a:xfrm>
            <a:off x="7708794" y="3615606"/>
            <a:ext cx="168330" cy="193921"/>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3" name="Rectangle 12">
            <a:extLst>
              <a:ext uri="{FF2B5EF4-FFF2-40B4-BE49-F238E27FC236}">
                <a16:creationId xmlns:a16="http://schemas.microsoft.com/office/drawing/2014/main" id="{FFD3A449-C8D5-EC45-94FE-5C47217C3CA3}"/>
              </a:ext>
            </a:extLst>
          </p:cNvPr>
          <p:cNvSpPr/>
          <p:nvPr/>
        </p:nvSpPr>
        <p:spPr>
          <a:xfrm>
            <a:off x="4233634" y="2680019"/>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4" name="Oval 13">
            <a:extLst>
              <a:ext uri="{FF2B5EF4-FFF2-40B4-BE49-F238E27FC236}">
                <a16:creationId xmlns:a16="http://schemas.microsoft.com/office/drawing/2014/main" id="{FD300642-C11C-1F4B-AB73-1524C0A6B846}"/>
              </a:ext>
            </a:extLst>
          </p:cNvPr>
          <p:cNvSpPr/>
          <p:nvPr/>
        </p:nvSpPr>
        <p:spPr>
          <a:xfrm>
            <a:off x="7734454" y="1909659"/>
            <a:ext cx="307900" cy="269361"/>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5" name="Rectangle 14">
            <a:extLst>
              <a:ext uri="{FF2B5EF4-FFF2-40B4-BE49-F238E27FC236}">
                <a16:creationId xmlns:a16="http://schemas.microsoft.com/office/drawing/2014/main" id="{7B327C07-9BFD-8F45-929B-2A7DD767D266}"/>
              </a:ext>
            </a:extLst>
          </p:cNvPr>
          <p:cNvSpPr/>
          <p:nvPr/>
        </p:nvSpPr>
        <p:spPr>
          <a:xfrm>
            <a:off x="7559480" y="1856784"/>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6" name="Oval 15">
            <a:extLst>
              <a:ext uri="{FF2B5EF4-FFF2-40B4-BE49-F238E27FC236}">
                <a16:creationId xmlns:a16="http://schemas.microsoft.com/office/drawing/2014/main" id="{1ABA5C8E-FB6E-864D-8139-F917CCAF2C9D}"/>
              </a:ext>
            </a:extLst>
          </p:cNvPr>
          <p:cNvSpPr/>
          <p:nvPr/>
        </p:nvSpPr>
        <p:spPr>
          <a:xfrm>
            <a:off x="1422491" y="2186192"/>
            <a:ext cx="2488861" cy="1436589"/>
          </a:xfrm>
          <a:prstGeom prst="ellipse">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7" name="Oval 16">
            <a:extLst>
              <a:ext uri="{FF2B5EF4-FFF2-40B4-BE49-F238E27FC236}">
                <a16:creationId xmlns:a16="http://schemas.microsoft.com/office/drawing/2014/main" id="{B58AB116-FAC6-F946-B5CE-5BD22E80A6AE}"/>
              </a:ext>
            </a:extLst>
          </p:cNvPr>
          <p:cNvSpPr/>
          <p:nvPr/>
        </p:nvSpPr>
        <p:spPr>
          <a:xfrm>
            <a:off x="1627756" y="2320113"/>
            <a:ext cx="2078329" cy="1168747"/>
          </a:xfrm>
          <a:prstGeom prst="ellipse">
            <a:avLst/>
          </a:prstGeom>
          <a:solidFill>
            <a:srgbClr val="FFFF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a:solidFill>
                  <a:srgbClr val="1F497D"/>
                </a:solidFill>
                <a:latin typeface="Calibri"/>
                <a:cs typeface="Calibri"/>
              </a:rPr>
              <a:t>Cohort A</a:t>
            </a:r>
          </a:p>
        </p:txBody>
      </p:sp>
      <p:cxnSp>
        <p:nvCxnSpPr>
          <p:cNvPr id="18" name="Straight Connector 17">
            <a:extLst>
              <a:ext uri="{FF2B5EF4-FFF2-40B4-BE49-F238E27FC236}">
                <a16:creationId xmlns:a16="http://schemas.microsoft.com/office/drawing/2014/main" id="{7432EA2D-E440-B446-B75E-79D356C0AA03}"/>
              </a:ext>
            </a:extLst>
          </p:cNvPr>
          <p:cNvCxnSpPr>
            <a:endCxn id="16" idx="1"/>
          </p:cNvCxnSpPr>
          <p:nvPr/>
        </p:nvCxnSpPr>
        <p:spPr bwMode="auto">
          <a:xfrm>
            <a:off x="1151526" y="2029992"/>
            <a:ext cx="635450" cy="36658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9" name="Straight Connector 18">
            <a:extLst>
              <a:ext uri="{FF2B5EF4-FFF2-40B4-BE49-F238E27FC236}">
                <a16:creationId xmlns:a16="http://schemas.microsoft.com/office/drawing/2014/main" id="{A18A2592-AF81-1C47-8B7C-A535DBD713C5}"/>
              </a:ext>
            </a:extLst>
          </p:cNvPr>
          <p:cNvCxnSpPr>
            <a:stCxn id="20" idx="3"/>
            <a:endCxn id="16" idx="3"/>
          </p:cNvCxnSpPr>
          <p:nvPr/>
        </p:nvCxnSpPr>
        <p:spPr bwMode="auto">
          <a:xfrm flipV="1">
            <a:off x="1158577" y="3412397"/>
            <a:ext cx="628399" cy="32815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0" name="Oval 19">
            <a:extLst>
              <a:ext uri="{FF2B5EF4-FFF2-40B4-BE49-F238E27FC236}">
                <a16:creationId xmlns:a16="http://schemas.microsoft.com/office/drawing/2014/main" id="{FAE13466-EC9F-E24C-BD60-5CD5DF38C200}"/>
              </a:ext>
            </a:extLst>
          </p:cNvPr>
          <p:cNvSpPr/>
          <p:nvPr/>
        </p:nvSpPr>
        <p:spPr>
          <a:xfrm>
            <a:off x="1128970" y="3562782"/>
            <a:ext cx="202166" cy="208265"/>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 name="Rectangle 20">
            <a:extLst>
              <a:ext uri="{FF2B5EF4-FFF2-40B4-BE49-F238E27FC236}">
                <a16:creationId xmlns:a16="http://schemas.microsoft.com/office/drawing/2014/main" id="{D0C1EED4-81AC-2B43-B44B-83888BFB7199}"/>
              </a:ext>
            </a:extLst>
          </p:cNvPr>
          <p:cNvSpPr/>
          <p:nvPr/>
        </p:nvSpPr>
        <p:spPr>
          <a:xfrm>
            <a:off x="806689" y="1755739"/>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2" name="Straight Connector 21">
            <a:extLst>
              <a:ext uri="{FF2B5EF4-FFF2-40B4-BE49-F238E27FC236}">
                <a16:creationId xmlns:a16="http://schemas.microsoft.com/office/drawing/2014/main" id="{27DD504B-E968-F547-89DA-BD2283E18ADA}"/>
              </a:ext>
            </a:extLst>
          </p:cNvPr>
          <p:cNvCxnSpPr>
            <a:stCxn id="16" idx="6"/>
            <a:endCxn id="13" idx="1"/>
          </p:cNvCxnSpPr>
          <p:nvPr/>
        </p:nvCxnSpPr>
        <p:spPr bwMode="auto">
          <a:xfrm flipV="1">
            <a:off x="3911352" y="2904486"/>
            <a:ext cx="322282" cy="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3" name="Rectangle 22">
            <a:extLst>
              <a:ext uri="{FF2B5EF4-FFF2-40B4-BE49-F238E27FC236}">
                <a16:creationId xmlns:a16="http://schemas.microsoft.com/office/drawing/2014/main" id="{B16C6342-6175-B24F-822A-F2929152F625}"/>
              </a:ext>
            </a:extLst>
          </p:cNvPr>
          <p:cNvSpPr/>
          <p:nvPr/>
        </p:nvSpPr>
        <p:spPr>
          <a:xfrm>
            <a:off x="1077654" y="3472994"/>
            <a:ext cx="317630"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4" name="Straight Connector 23">
            <a:extLst>
              <a:ext uri="{FF2B5EF4-FFF2-40B4-BE49-F238E27FC236}">
                <a16:creationId xmlns:a16="http://schemas.microsoft.com/office/drawing/2014/main" id="{235D9232-BB14-B74C-BC25-4F7B829A2629}"/>
              </a:ext>
            </a:extLst>
          </p:cNvPr>
          <p:cNvCxnSpPr>
            <a:stCxn id="25" idx="4"/>
            <a:endCxn id="8" idx="0"/>
          </p:cNvCxnSpPr>
          <p:nvPr/>
        </p:nvCxnSpPr>
        <p:spPr bwMode="auto">
          <a:xfrm>
            <a:off x="6462814" y="1702912"/>
            <a:ext cx="3101" cy="48328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5" name="Oval 24">
            <a:extLst>
              <a:ext uri="{FF2B5EF4-FFF2-40B4-BE49-F238E27FC236}">
                <a16:creationId xmlns:a16="http://schemas.microsoft.com/office/drawing/2014/main" id="{CB8955E5-C74D-DC4E-A720-7B18776EDC8F}"/>
              </a:ext>
            </a:extLst>
          </p:cNvPr>
          <p:cNvSpPr/>
          <p:nvPr/>
        </p:nvSpPr>
        <p:spPr>
          <a:xfrm>
            <a:off x="6308864" y="1433551"/>
            <a:ext cx="307900" cy="269361"/>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6" name="Rectangle 25">
            <a:extLst>
              <a:ext uri="{FF2B5EF4-FFF2-40B4-BE49-F238E27FC236}">
                <a16:creationId xmlns:a16="http://schemas.microsoft.com/office/drawing/2014/main" id="{BB396373-CEFE-1747-ADDB-62119E700C97}"/>
              </a:ext>
            </a:extLst>
          </p:cNvPr>
          <p:cNvSpPr/>
          <p:nvPr/>
        </p:nvSpPr>
        <p:spPr>
          <a:xfrm>
            <a:off x="6117976" y="1539205"/>
            <a:ext cx="692776" cy="255012"/>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7" name="Rounded Rectangle 26">
            <a:extLst>
              <a:ext uri="{FF2B5EF4-FFF2-40B4-BE49-F238E27FC236}">
                <a16:creationId xmlns:a16="http://schemas.microsoft.com/office/drawing/2014/main" id="{8B7CCFC1-BC15-814A-AC1E-77793BCCBF98}"/>
              </a:ext>
            </a:extLst>
          </p:cNvPr>
          <p:cNvSpPr/>
          <p:nvPr/>
        </p:nvSpPr>
        <p:spPr>
          <a:xfrm>
            <a:off x="4295245" y="2066745"/>
            <a:ext cx="571229" cy="33387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8" name="Rounded Rectangle 27">
            <a:extLst>
              <a:ext uri="{FF2B5EF4-FFF2-40B4-BE49-F238E27FC236}">
                <a16:creationId xmlns:a16="http://schemas.microsoft.com/office/drawing/2014/main" id="{7920168B-16CC-1448-9C3C-FF7723451154}"/>
              </a:ext>
            </a:extLst>
          </p:cNvPr>
          <p:cNvSpPr/>
          <p:nvPr/>
        </p:nvSpPr>
        <p:spPr>
          <a:xfrm>
            <a:off x="4314560" y="2098126"/>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9" name="Rectangle 28">
            <a:extLst>
              <a:ext uri="{FF2B5EF4-FFF2-40B4-BE49-F238E27FC236}">
                <a16:creationId xmlns:a16="http://schemas.microsoft.com/office/drawing/2014/main" id="{C2C0299A-88E0-EC47-88E4-6BC7C83DE078}"/>
              </a:ext>
            </a:extLst>
          </p:cNvPr>
          <p:cNvSpPr/>
          <p:nvPr/>
        </p:nvSpPr>
        <p:spPr>
          <a:xfrm>
            <a:off x="4233695" y="2530051"/>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0" name="Straight Connector 29">
            <a:extLst>
              <a:ext uri="{FF2B5EF4-FFF2-40B4-BE49-F238E27FC236}">
                <a16:creationId xmlns:a16="http://schemas.microsoft.com/office/drawing/2014/main" id="{08A23A6B-2040-DE46-8CDE-64D5048324DF}"/>
              </a:ext>
            </a:extLst>
          </p:cNvPr>
          <p:cNvCxnSpPr>
            <a:stCxn id="29" idx="0"/>
            <a:endCxn id="27" idx="2"/>
          </p:cNvCxnSpPr>
          <p:nvPr/>
        </p:nvCxnSpPr>
        <p:spPr bwMode="auto">
          <a:xfrm flipV="1">
            <a:off x="4580083" y="2400615"/>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1" name="Rounded Rectangle 30">
            <a:extLst>
              <a:ext uri="{FF2B5EF4-FFF2-40B4-BE49-F238E27FC236}">
                <a16:creationId xmlns:a16="http://schemas.microsoft.com/office/drawing/2014/main" id="{4E31A36A-5F0B-3145-B8FB-5CE923B4AE1B}"/>
              </a:ext>
            </a:extLst>
          </p:cNvPr>
          <p:cNvSpPr/>
          <p:nvPr/>
        </p:nvSpPr>
        <p:spPr>
          <a:xfrm>
            <a:off x="868301" y="1141704"/>
            <a:ext cx="571229" cy="333870"/>
          </a:xfrm>
          <a:prstGeom prst="roundRect">
            <a:avLst/>
          </a:prstGeom>
          <a:solidFill>
            <a:srgbClr val="6DCCDE"/>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2" name="Rounded Rectangle 31">
            <a:extLst>
              <a:ext uri="{FF2B5EF4-FFF2-40B4-BE49-F238E27FC236}">
                <a16:creationId xmlns:a16="http://schemas.microsoft.com/office/drawing/2014/main" id="{0DB723A1-C7AC-8148-A569-9E962D436463}"/>
              </a:ext>
            </a:extLst>
          </p:cNvPr>
          <p:cNvSpPr/>
          <p:nvPr/>
        </p:nvSpPr>
        <p:spPr>
          <a:xfrm>
            <a:off x="887616" y="1173085"/>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3" name="Rectangle 32">
            <a:extLst>
              <a:ext uri="{FF2B5EF4-FFF2-40B4-BE49-F238E27FC236}">
                <a16:creationId xmlns:a16="http://schemas.microsoft.com/office/drawing/2014/main" id="{6F39C895-5C5D-F341-9EA4-0A01D716AE47}"/>
              </a:ext>
            </a:extLst>
          </p:cNvPr>
          <p:cNvSpPr/>
          <p:nvPr/>
        </p:nvSpPr>
        <p:spPr>
          <a:xfrm>
            <a:off x="806751" y="1605010"/>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4" name="Straight Connector 33">
            <a:extLst>
              <a:ext uri="{FF2B5EF4-FFF2-40B4-BE49-F238E27FC236}">
                <a16:creationId xmlns:a16="http://schemas.microsoft.com/office/drawing/2014/main" id="{7EC478FB-E301-5B41-85FF-5CBF1141A09B}"/>
              </a:ext>
            </a:extLst>
          </p:cNvPr>
          <p:cNvCxnSpPr>
            <a:stCxn id="33" idx="0"/>
            <a:endCxn id="31" idx="2"/>
          </p:cNvCxnSpPr>
          <p:nvPr/>
        </p:nvCxnSpPr>
        <p:spPr bwMode="auto">
          <a:xfrm flipV="1">
            <a:off x="1153139" y="1475574"/>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5" name="Rectangle 34">
            <a:extLst>
              <a:ext uri="{FF2B5EF4-FFF2-40B4-BE49-F238E27FC236}">
                <a16:creationId xmlns:a16="http://schemas.microsoft.com/office/drawing/2014/main" id="{04D174BE-11F2-4649-8A14-A66025C61ABB}"/>
              </a:ext>
            </a:extLst>
          </p:cNvPr>
          <p:cNvSpPr/>
          <p:nvPr/>
        </p:nvSpPr>
        <p:spPr>
          <a:xfrm>
            <a:off x="189338" y="3472994"/>
            <a:ext cx="692776" cy="448934"/>
          </a:xfrm>
          <a:prstGeom prst="rect">
            <a:avLst/>
          </a:prstGeom>
          <a:solidFill>
            <a:srgbClr val="C0504D"/>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6" name="Rounded Rectangle 35">
            <a:extLst>
              <a:ext uri="{FF2B5EF4-FFF2-40B4-BE49-F238E27FC236}">
                <a16:creationId xmlns:a16="http://schemas.microsoft.com/office/drawing/2014/main" id="{7A8F2093-8DAD-A143-9132-9FE99B7F73D5}"/>
              </a:ext>
            </a:extLst>
          </p:cNvPr>
          <p:cNvSpPr/>
          <p:nvPr/>
        </p:nvSpPr>
        <p:spPr>
          <a:xfrm>
            <a:off x="250950" y="2858959"/>
            <a:ext cx="571229" cy="333870"/>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7" name="Rounded Rectangle 36">
            <a:extLst>
              <a:ext uri="{FF2B5EF4-FFF2-40B4-BE49-F238E27FC236}">
                <a16:creationId xmlns:a16="http://schemas.microsoft.com/office/drawing/2014/main" id="{AB30BB34-863E-7C40-A687-B9102C8C0D01}"/>
              </a:ext>
            </a:extLst>
          </p:cNvPr>
          <p:cNvSpPr/>
          <p:nvPr/>
        </p:nvSpPr>
        <p:spPr>
          <a:xfrm>
            <a:off x="270265" y="2890340"/>
            <a:ext cx="525995" cy="269360"/>
          </a:xfrm>
          <a:prstGeom prst="roundRect">
            <a:avLst/>
          </a:prstGeom>
          <a:solidFill>
            <a:srgbClr val="F2DCD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8" name="Rectangle 37">
            <a:extLst>
              <a:ext uri="{FF2B5EF4-FFF2-40B4-BE49-F238E27FC236}">
                <a16:creationId xmlns:a16="http://schemas.microsoft.com/office/drawing/2014/main" id="{D2515369-90E4-CF41-8DDC-56950F898720}"/>
              </a:ext>
            </a:extLst>
          </p:cNvPr>
          <p:cNvSpPr/>
          <p:nvPr/>
        </p:nvSpPr>
        <p:spPr>
          <a:xfrm>
            <a:off x="189400" y="3322265"/>
            <a:ext cx="692776" cy="147015"/>
          </a:xfrm>
          <a:prstGeom prst="rect">
            <a:avLst/>
          </a:prstGeom>
          <a:solidFill>
            <a:schemeClr val="accent2">
              <a:lumMod val="20000"/>
              <a:lumOff val="80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9" name="Straight Connector 38">
            <a:extLst>
              <a:ext uri="{FF2B5EF4-FFF2-40B4-BE49-F238E27FC236}">
                <a16:creationId xmlns:a16="http://schemas.microsoft.com/office/drawing/2014/main" id="{75426576-5BB8-E44F-A97C-79808AD8231B}"/>
              </a:ext>
            </a:extLst>
          </p:cNvPr>
          <p:cNvCxnSpPr>
            <a:stCxn id="38" idx="0"/>
            <a:endCxn id="36" idx="2"/>
          </p:cNvCxnSpPr>
          <p:nvPr/>
        </p:nvCxnSpPr>
        <p:spPr bwMode="auto">
          <a:xfrm flipV="1">
            <a:off x="535788" y="3192829"/>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0" name="Straight Connector 39">
            <a:extLst>
              <a:ext uri="{FF2B5EF4-FFF2-40B4-BE49-F238E27FC236}">
                <a16:creationId xmlns:a16="http://schemas.microsoft.com/office/drawing/2014/main" id="{32B32984-AE4F-F64F-979E-2F4D4BCB9504}"/>
              </a:ext>
            </a:extLst>
          </p:cNvPr>
          <p:cNvCxnSpPr>
            <a:stCxn id="35" idx="3"/>
            <a:endCxn id="23" idx="1"/>
          </p:cNvCxnSpPr>
          <p:nvPr/>
        </p:nvCxnSpPr>
        <p:spPr bwMode="auto">
          <a:xfrm>
            <a:off x="882114" y="3697461"/>
            <a:ext cx="195540"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1" name="Rectangle 40">
            <a:extLst>
              <a:ext uri="{FF2B5EF4-FFF2-40B4-BE49-F238E27FC236}">
                <a16:creationId xmlns:a16="http://schemas.microsoft.com/office/drawing/2014/main" id="{FEDC2C64-CF05-E642-B8B1-7F23668D0A25}"/>
              </a:ext>
            </a:extLst>
          </p:cNvPr>
          <p:cNvSpPr/>
          <p:nvPr/>
        </p:nvSpPr>
        <p:spPr>
          <a:xfrm>
            <a:off x="7644650" y="3509954"/>
            <a:ext cx="317630"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2" name="Rectangle 41">
            <a:extLst>
              <a:ext uri="{FF2B5EF4-FFF2-40B4-BE49-F238E27FC236}">
                <a16:creationId xmlns:a16="http://schemas.microsoft.com/office/drawing/2014/main" id="{05B303A9-0D42-694B-9058-FB1A3BB00BD0}"/>
              </a:ext>
            </a:extLst>
          </p:cNvPr>
          <p:cNvSpPr/>
          <p:nvPr/>
        </p:nvSpPr>
        <p:spPr>
          <a:xfrm>
            <a:off x="8154715" y="3509952"/>
            <a:ext cx="692776" cy="448934"/>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3" name="Rounded Rectangle 42">
            <a:extLst>
              <a:ext uri="{FF2B5EF4-FFF2-40B4-BE49-F238E27FC236}">
                <a16:creationId xmlns:a16="http://schemas.microsoft.com/office/drawing/2014/main" id="{24C6ADB0-6D53-BE42-8288-FB9C81433C46}"/>
              </a:ext>
            </a:extLst>
          </p:cNvPr>
          <p:cNvSpPr/>
          <p:nvPr/>
        </p:nvSpPr>
        <p:spPr>
          <a:xfrm>
            <a:off x="8216327" y="2895917"/>
            <a:ext cx="571229" cy="333870"/>
          </a:xfrm>
          <a:prstGeom prst="roundRect">
            <a:avLst/>
          </a:prstGeom>
          <a:solidFill>
            <a:srgbClr val="FFC00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4" name="Rounded Rectangle 43">
            <a:extLst>
              <a:ext uri="{FF2B5EF4-FFF2-40B4-BE49-F238E27FC236}">
                <a16:creationId xmlns:a16="http://schemas.microsoft.com/office/drawing/2014/main" id="{B43900B9-65A6-0646-AE42-85ADE6E22C68}"/>
              </a:ext>
            </a:extLst>
          </p:cNvPr>
          <p:cNvSpPr/>
          <p:nvPr/>
        </p:nvSpPr>
        <p:spPr>
          <a:xfrm>
            <a:off x="8235642" y="2927298"/>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5" name="Rectangle 44">
            <a:extLst>
              <a:ext uri="{FF2B5EF4-FFF2-40B4-BE49-F238E27FC236}">
                <a16:creationId xmlns:a16="http://schemas.microsoft.com/office/drawing/2014/main" id="{B17539E7-5B6C-D741-B43D-6637E3A0EFF4}"/>
              </a:ext>
            </a:extLst>
          </p:cNvPr>
          <p:cNvSpPr/>
          <p:nvPr/>
        </p:nvSpPr>
        <p:spPr>
          <a:xfrm>
            <a:off x="8154777" y="3359223"/>
            <a:ext cx="692776" cy="147015"/>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46" name="Straight Connector 45">
            <a:extLst>
              <a:ext uri="{FF2B5EF4-FFF2-40B4-BE49-F238E27FC236}">
                <a16:creationId xmlns:a16="http://schemas.microsoft.com/office/drawing/2014/main" id="{962878FB-043F-7B4B-AD46-8F5B01944CEA}"/>
              </a:ext>
            </a:extLst>
          </p:cNvPr>
          <p:cNvCxnSpPr>
            <a:stCxn id="45" idx="0"/>
            <a:endCxn id="43" idx="2"/>
          </p:cNvCxnSpPr>
          <p:nvPr/>
        </p:nvCxnSpPr>
        <p:spPr bwMode="auto">
          <a:xfrm flipV="1">
            <a:off x="8501165" y="3229787"/>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7" name="Straight Connector 46">
            <a:extLst>
              <a:ext uri="{FF2B5EF4-FFF2-40B4-BE49-F238E27FC236}">
                <a16:creationId xmlns:a16="http://schemas.microsoft.com/office/drawing/2014/main" id="{67F5DF22-04FC-3A4A-BC58-C839C236D2F9}"/>
              </a:ext>
            </a:extLst>
          </p:cNvPr>
          <p:cNvCxnSpPr>
            <a:stCxn id="42" idx="1"/>
            <a:endCxn id="41" idx="3"/>
          </p:cNvCxnSpPr>
          <p:nvPr/>
        </p:nvCxnSpPr>
        <p:spPr bwMode="auto">
          <a:xfrm flipH="1">
            <a:off x="7962280" y="3734419"/>
            <a:ext cx="192435" cy="2"/>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8" name="Rounded Rectangle 47">
            <a:extLst>
              <a:ext uri="{FF2B5EF4-FFF2-40B4-BE49-F238E27FC236}">
                <a16:creationId xmlns:a16="http://schemas.microsoft.com/office/drawing/2014/main" id="{F2850A6B-123E-9C4B-AC77-5998E37F44F3}"/>
              </a:ext>
            </a:extLst>
          </p:cNvPr>
          <p:cNvSpPr/>
          <p:nvPr/>
        </p:nvSpPr>
        <p:spPr>
          <a:xfrm>
            <a:off x="6179961" y="926412"/>
            <a:ext cx="571229" cy="333870"/>
          </a:xfrm>
          <a:prstGeom prst="roundRect">
            <a:avLst/>
          </a:prstGeom>
          <a:solidFill>
            <a:srgbClr val="FF85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9" name="Rounded Rectangle 48">
            <a:extLst>
              <a:ext uri="{FF2B5EF4-FFF2-40B4-BE49-F238E27FC236}">
                <a16:creationId xmlns:a16="http://schemas.microsoft.com/office/drawing/2014/main" id="{03F1F66E-B9AD-0F4B-A89D-F887C60EF148}"/>
              </a:ext>
            </a:extLst>
          </p:cNvPr>
          <p:cNvSpPr/>
          <p:nvPr/>
        </p:nvSpPr>
        <p:spPr>
          <a:xfrm>
            <a:off x="6199276" y="957793"/>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0" name="Rectangle 49">
            <a:extLst>
              <a:ext uri="{FF2B5EF4-FFF2-40B4-BE49-F238E27FC236}">
                <a16:creationId xmlns:a16="http://schemas.microsoft.com/office/drawing/2014/main" id="{4A8EA710-1849-484B-BCBD-72D27C9611AD}"/>
              </a:ext>
            </a:extLst>
          </p:cNvPr>
          <p:cNvSpPr/>
          <p:nvPr/>
        </p:nvSpPr>
        <p:spPr>
          <a:xfrm>
            <a:off x="6118411" y="1389718"/>
            <a:ext cx="692776" cy="147015"/>
          </a:xfrm>
          <a:prstGeom prst="rect">
            <a:avLst/>
          </a:prstGeom>
          <a:solidFill>
            <a:srgbClr val="FF85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1" name="Straight Connector 50">
            <a:extLst>
              <a:ext uri="{FF2B5EF4-FFF2-40B4-BE49-F238E27FC236}">
                <a16:creationId xmlns:a16="http://schemas.microsoft.com/office/drawing/2014/main" id="{6DC894B4-82E0-F849-972C-943F9482821F}"/>
              </a:ext>
            </a:extLst>
          </p:cNvPr>
          <p:cNvCxnSpPr>
            <a:stCxn id="50" idx="0"/>
            <a:endCxn id="48" idx="2"/>
          </p:cNvCxnSpPr>
          <p:nvPr/>
        </p:nvCxnSpPr>
        <p:spPr bwMode="auto">
          <a:xfrm flipV="1">
            <a:off x="6464799" y="1260282"/>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2" name="Can 51">
            <a:extLst>
              <a:ext uri="{FF2B5EF4-FFF2-40B4-BE49-F238E27FC236}">
                <a16:creationId xmlns:a16="http://schemas.microsoft.com/office/drawing/2014/main" id="{DB942989-7DF0-EB40-A338-B0261CE9C39E}"/>
              </a:ext>
            </a:extLst>
          </p:cNvPr>
          <p:cNvSpPr/>
          <p:nvPr/>
        </p:nvSpPr>
        <p:spPr>
          <a:xfrm>
            <a:off x="1000678" y="2321631"/>
            <a:ext cx="307900" cy="230880"/>
          </a:xfrm>
          <a:prstGeom prst="can">
            <a:avLst/>
          </a:prstGeom>
          <a:solidFill>
            <a:schemeClr val="bg2">
              <a:lumMod val="5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3" name="Straight Connector 52">
            <a:extLst>
              <a:ext uri="{FF2B5EF4-FFF2-40B4-BE49-F238E27FC236}">
                <a16:creationId xmlns:a16="http://schemas.microsoft.com/office/drawing/2014/main" id="{E05B9485-9F0F-E049-8CDA-2D0E4DA705B1}"/>
              </a:ext>
            </a:extLst>
          </p:cNvPr>
          <p:cNvCxnSpPr>
            <a:stCxn id="52" idx="1"/>
            <a:endCxn id="21" idx="2"/>
          </p:cNvCxnSpPr>
          <p:nvPr/>
        </p:nvCxnSpPr>
        <p:spPr bwMode="auto">
          <a:xfrm flipH="1" flipV="1">
            <a:off x="1153077" y="2204673"/>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4" name="Can 53">
            <a:extLst>
              <a:ext uri="{FF2B5EF4-FFF2-40B4-BE49-F238E27FC236}">
                <a16:creationId xmlns:a16="http://schemas.microsoft.com/office/drawing/2014/main" id="{AF3AC57D-A946-5A4C-87E0-FF0F05F8A2B7}"/>
              </a:ext>
            </a:extLst>
          </p:cNvPr>
          <p:cNvSpPr/>
          <p:nvPr/>
        </p:nvSpPr>
        <p:spPr>
          <a:xfrm>
            <a:off x="383327" y="4038886"/>
            <a:ext cx="307900" cy="230880"/>
          </a:xfrm>
          <a:prstGeom prst="can">
            <a:avLst/>
          </a:prstGeom>
          <a:solidFill>
            <a:srgbClr val="C0504D"/>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5" name="Straight Connector 54">
            <a:extLst>
              <a:ext uri="{FF2B5EF4-FFF2-40B4-BE49-F238E27FC236}">
                <a16:creationId xmlns:a16="http://schemas.microsoft.com/office/drawing/2014/main" id="{5BE2B2E1-CD5B-FD47-AD4B-97671B930546}"/>
              </a:ext>
            </a:extLst>
          </p:cNvPr>
          <p:cNvCxnSpPr>
            <a:stCxn id="54" idx="1"/>
          </p:cNvCxnSpPr>
          <p:nvPr/>
        </p:nvCxnSpPr>
        <p:spPr bwMode="auto">
          <a:xfrm flipH="1" flipV="1">
            <a:off x="535726" y="3921928"/>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6" name="Can 55">
            <a:extLst>
              <a:ext uri="{FF2B5EF4-FFF2-40B4-BE49-F238E27FC236}">
                <a16:creationId xmlns:a16="http://schemas.microsoft.com/office/drawing/2014/main" id="{94B09A6F-B51E-E646-8DAC-B45B326433B7}"/>
              </a:ext>
            </a:extLst>
          </p:cNvPr>
          <p:cNvSpPr/>
          <p:nvPr/>
        </p:nvSpPr>
        <p:spPr>
          <a:xfrm>
            <a:off x="4424522" y="3243632"/>
            <a:ext cx="307900" cy="230880"/>
          </a:xfrm>
          <a:prstGeom prst="can">
            <a:avLst/>
          </a:prstGeom>
          <a:solidFill>
            <a:schemeClr val="bg2">
              <a:lumMod val="5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7" name="Straight Connector 56">
            <a:extLst>
              <a:ext uri="{FF2B5EF4-FFF2-40B4-BE49-F238E27FC236}">
                <a16:creationId xmlns:a16="http://schemas.microsoft.com/office/drawing/2014/main" id="{05867418-E672-4A44-AA89-4CDFEBD38368}"/>
              </a:ext>
            </a:extLst>
          </p:cNvPr>
          <p:cNvCxnSpPr>
            <a:stCxn id="56" idx="1"/>
            <a:endCxn id="13" idx="2"/>
          </p:cNvCxnSpPr>
          <p:nvPr/>
        </p:nvCxnSpPr>
        <p:spPr bwMode="auto">
          <a:xfrm flipV="1">
            <a:off x="4578472" y="3128953"/>
            <a:ext cx="1550" cy="11467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8" name="Can 57">
            <a:extLst>
              <a:ext uri="{FF2B5EF4-FFF2-40B4-BE49-F238E27FC236}">
                <a16:creationId xmlns:a16="http://schemas.microsoft.com/office/drawing/2014/main" id="{9454AF9A-AD24-0B40-B105-AB16529E2D36}"/>
              </a:ext>
            </a:extLst>
          </p:cNvPr>
          <p:cNvSpPr/>
          <p:nvPr/>
        </p:nvSpPr>
        <p:spPr>
          <a:xfrm>
            <a:off x="8350253" y="4077367"/>
            <a:ext cx="307900" cy="230880"/>
          </a:xfrm>
          <a:prstGeom prst="can">
            <a:avLst/>
          </a:prstGeom>
          <a:solidFill>
            <a:srgbClr val="4BACC6"/>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9" name="Straight Connector 58">
            <a:extLst>
              <a:ext uri="{FF2B5EF4-FFF2-40B4-BE49-F238E27FC236}">
                <a16:creationId xmlns:a16="http://schemas.microsoft.com/office/drawing/2014/main" id="{E45D742D-B047-044A-A618-08D365708B6C}"/>
              </a:ext>
            </a:extLst>
          </p:cNvPr>
          <p:cNvCxnSpPr>
            <a:stCxn id="58" idx="1"/>
            <a:endCxn id="42" idx="2"/>
          </p:cNvCxnSpPr>
          <p:nvPr/>
        </p:nvCxnSpPr>
        <p:spPr bwMode="auto">
          <a:xfrm flipH="1" flipV="1">
            <a:off x="8501103" y="3958886"/>
            <a:ext cx="3100" cy="11848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60" name="Can 59">
            <a:extLst>
              <a:ext uri="{FF2B5EF4-FFF2-40B4-BE49-F238E27FC236}">
                <a16:creationId xmlns:a16="http://schemas.microsoft.com/office/drawing/2014/main" id="{49B97D6D-8C6A-EA4A-BB95-4E1C6D07B75D}"/>
              </a:ext>
            </a:extLst>
          </p:cNvPr>
          <p:cNvSpPr/>
          <p:nvPr/>
        </p:nvSpPr>
        <p:spPr>
          <a:xfrm>
            <a:off x="8514554" y="1902041"/>
            <a:ext cx="307900" cy="230880"/>
          </a:xfrm>
          <a:prstGeom prst="can">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61" name="Straight Connector 60">
            <a:extLst>
              <a:ext uri="{FF2B5EF4-FFF2-40B4-BE49-F238E27FC236}">
                <a16:creationId xmlns:a16="http://schemas.microsoft.com/office/drawing/2014/main" id="{DD93CC02-85A4-5D46-805A-E7A932DE80D9}"/>
              </a:ext>
            </a:extLst>
          </p:cNvPr>
          <p:cNvCxnSpPr>
            <a:stCxn id="60" idx="2"/>
            <a:endCxn id="7" idx="3"/>
          </p:cNvCxnSpPr>
          <p:nvPr/>
        </p:nvCxnSpPr>
        <p:spPr bwMode="auto">
          <a:xfrm flipH="1">
            <a:off x="8338975" y="2017481"/>
            <a:ext cx="175579" cy="272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62" name="Rounded Rectangle 61">
            <a:extLst>
              <a:ext uri="{FF2B5EF4-FFF2-40B4-BE49-F238E27FC236}">
                <a16:creationId xmlns:a16="http://schemas.microsoft.com/office/drawing/2014/main" id="{47552A17-1B5B-304F-A5E0-DC952E16C30F}"/>
              </a:ext>
            </a:extLst>
          </p:cNvPr>
          <p:cNvSpPr/>
          <p:nvPr/>
        </p:nvSpPr>
        <p:spPr>
          <a:xfrm>
            <a:off x="7666596" y="1258380"/>
            <a:ext cx="571229" cy="333870"/>
          </a:xfrm>
          <a:prstGeom prst="roundRect">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3" name="Rounded Rectangle 62">
            <a:extLst>
              <a:ext uri="{FF2B5EF4-FFF2-40B4-BE49-F238E27FC236}">
                <a16:creationId xmlns:a16="http://schemas.microsoft.com/office/drawing/2014/main" id="{FC4E0556-24C7-BA4C-BF41-375BC9DEAFC9}"/>
              </a:ext>
            </a:extLst>
          </p:cNvPr>
          <p:cNvSpPr/>
          <p:nvPr/>
        </p:nvSpPr>
        <p:spPr>
          <a:xfrm>
            <a:off x="7685911" y="1289761"/>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64" name="Straight Connector 63">
            <a:extLst>
              <a:ext uri="{FF2B5EF4-FFF2-40B4-BE49-F238E27FC236}">
                <a16:creationId xmlns:a16="http://schemas.microsoft.com/office/drawing/2014/main" id="{6ECA4B86-DA18-F942-B1CA-DAB8282EECA0}"/>
              </a:ext>
            </a:extLst>
          </p:cNvPr>
          <p:cNvCxnSpPr>
            <a:stCxn id="7" idx="0"/>
            <a:endCxn id="62" idx="2"/>
          </p:cNvCxnSpPr>
          <p:nvPr/>
        </p:nvCxnSpPr>
        <p:spPr bwMode="auto">
          <a:xfrm flipV="1">
            <a:off x="7947685" y="1592250"/>
            <a:ext cx="4526" cy="13935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65" name="TextBox 64">
            <a:extLst>
              <a:ext uri="{FF2B5EF4-FFF2-40B4-BE49-F238E27FC236}">
                <a16:creationId xmlns:a16="http://schemas.microsoft.com/office/drawing/2014/main" id="{B5D167AA-FFD5-714E-AFC5-F79ADE885535}"/>
              </a:ext>
            </a:extLst>
          </p:cNvPr>
          <p:cNvSpPr txBox="1"/>
          <p:nvPr/>
        </p:nvSpPr>
        <p:spPr bwMode="auto">
          <a:xfrm>
            <a:off x="3835929" y="3565821"/>
            <a:ext cx="1513843" cy="307777"/>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Chief Data Office</a:t>
            </a:r>
          </a:p>
        </p:txBody>
      </p:sp>
      <p:sp>
        <p:nvSpPr>
          <p:cNvPr id="66" name="TextBox 65">
            <a:extLst>
              <a:ext uri="{FF2B5EF4-FFF2-40B4-BE49-F238E27FC236}">
                <a16:creationId xmlns:a16="http://schemas.microsoft.com/office/drawing/2014/main" id="{8EE36A84-42DC-A546-BFA3-36F77A122B3C}"/>
              </a:ext>
            </a:extLst>
          </p:cNvPr>
          <p:cNvSpPr txBox="1"/>
          <p:nvPr/>
        </p:nvSpPr>
        <p:spPr bwMode="auto">
          <a:xfrm>
            <a:off x="1602098" y="1499205"/>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Data Lake</a:t>
            </a:r>
          </a:p>
        </p:txBody>
      </p:sp>
      <p:sp>
        <p:nvSpPr>
          <p:cNvPr id="67" name="TextBox 66">
            <a:extLst>
              <a:ext uri="{FF2B5EF4-FFF2-40B4-BE49-F238E27FC236}">
                <a16:creationId xmlns:a16="http://schemas.microsoft.com/office/drawing/2014/main" id="{95A77EF7-58DF-8A4F-BFCD-F6CABC597B90}"/>
              </a:ext>
            </a:extLst>
          </p:cNvPr>
          <p:cNvSpPr txBox="1"/>
          <p:nvPr/>
        </p:nvSpPr>
        <p:spPr bwMode="auto">
          <a:xfrm>
            <a:off x="869284" y="4011715"/>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Systems of Record</a:t>
            </a:r>
          </a:p>
        </p:txBody>
      </p:sp>
      <p:cxnSp>
        <p:nvCxnSpPr>
          <p:cNvPr id="68" name="Straight Connector 67">
            <a:extLst>
              <a:ext uri="{FF2B5EF4-FFF2-40B4-BE49-F238E27FC236}">
                <a16:creationId xmlns:a16="http://schemas.microsoft.com/office/drawing/2014/main" id="{D2ABC256-8FBF-8C4D-8F40-1C83BC3E4EBD}"/>
              </a:ext>
            </a:extLst>
          </p:cNvPr>
          <p:cNvCxnSpPr>
            <a:stCxn id="69" idx="0"/>
            <a:endCxn id="8" idx="4"/>
          </p:cNvCxnSpPr>
          <p:nvPr/>
        </p:nvCxnSpPr>
        <p:spPr bwMode="auto">
          <a:xfrm flipV="1">
            <a:off x="6464365" y="3622781"/>
            <a:ext cx="1550" cy="23577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69" name="Rectangle 68">
            <a:extLst>
              <a:ext uri="{FF2B5EF4-FFF2-40B4-BE49-F238E27FC236}">
                <a16:creationId xmlns:a16="http://schemas.microsoft.com/office/drawing/2014/main" id="{6DCB965B-1CCB-674D-AF7A-9B65784C7AB9}"/>
              </a:ext>
            </a:extLst>
          </p:cNvPr>
          <p:cNvSpPr/>
          <p:nvPr/>
        </p:nvSpPr>
        <p:spPr>
          <a:xfrm>
            <a:off x="6117977" y="3858554"/>
            <a:ext cx="692776" cy="448934"/>
          </a:xfrm>
          <a:prstGeom prst="rect">
            <a:avLst/>
          </a:prstGeom>
          <a:solidFill>
            <a:schemeClr val="accent4">
              <a:lumMod val="75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70" name="Can 69">
            <a:extLst>
              <a:ext uri="{FF2B5EF4-FFF2-40B4-BE49-F238E27FC236}">
                <a16:creationId xmlns:a16="http://schemas.microsoft.com/office/drawing/2014/main" id="{8AD2D56D-26C6-7143-B236-3D0933D23ADB}"/>
              </a:ext>
            </a:extLst>
          </p:cNvPr>
          <p:cNvSpPr/>
          <p:nvPr/>
        </p:nvSpPr>
        <p:spPr>
          <a:xfrm>
            <a:off x="6308865" y="4422167"/>
            <a:ext cx="307900" cy="230880"/>
          </a:xfrm>
          <a:prstGeom prst="can">
            <a:avLst/>
          </a:prstGeom>
          <a:solidFill>
            <a:srgbClr val="604A7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71" name="Straight Connector 70">
            <a:extLst>
              <a:ext uri="{FF2B5EF4-FFF2-40B4-BE49-F238E27FC236}">
                <a16:creationId xmlns:a16="http://schemas.microsoft.com/office/drawing/2014/main" id="{AC604CB9-6873-AC41-80C2-0E4B05753550}"/>
              </a:ext>
            </a:extLst>
          </p:cNvPr>
          <p:cNvCxnSpPr>
            <a:stCxn id="70" idx="1"/>
            <a:endCxn id="69" idx="2"/>
          </p:cNvCxnSpPr>
          <p:nvPr/>
        </p:nvCxnSpPr>
        <p:spPr bwMode="auto">
          <a:xfrm flipV="1">
            <a:off x="6462815" y="4307488"/>
            <a:ext cx="1550" cy="11467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72" name="TextBox 71">
            <a:extLst>
              <a:ext uri="{FF2B5EF4-FFF2-40B4-BE49-F238E27FC236}">
                <a16:creationId xmlns:a16="http://schemas.microsoft.com/office/drawing/2014/main" id="{88387B12-0551-2440-A9BF-FB71C3469F08}"/>
              </a:ext>
            </a:extLst>
          </p:cNvPr>
          <p:cNvSpPr txBox="1"/>
          <p:nvPr/>
        </p:nvSpPr>
        <p:spPr bwMode="auto">
          <a:xfrm>
            <a:off x="5503725" y="4359557"/>
            <a:ext cx="729712" cy="523220"/>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Mobile</a:t>
            </a:r>
          </a:p>
          <a:p>
            <a:pPr algn="ctr"/>
            <a:r>
              <a:rPr lang="en-GB" sz="1400" dirty="0">
                <a:latin typeface="Calibri" pitchFamily="-1" charset="0"/>
              </a:rPr>
              <a:t>Apps</a:t>
            </a:r>
          </a:p>
        </p:txBody>
      </p:sp>
      <p:sp>
        <p:nvSpPr>
          <p:cNvPr id="73" name="TextBox 72">
            <a:extLst>
              <a:ext uri="{FF2B5EF4-FFF2-40B4-BE49-F238E27FC236}">
                <a16:creationId xmlns:a16="http://schemas.microsoft.com/office/drawing/2014/main" id="{7E3ECE27-58E4-D945-9E21-EA058D181144}"/>
              </a:ext>
            </a:extLst>
          </p:cNvPr>
          <p:cNvSpPr txBox="1"/>
          <p:nvPr/>
        </p:nvSpPr>
        <p:spPr bwMode="auto">
          <a:xfrm>
            <a:off x="7474031" y="854105"/>
            <a:ext cx="934430" cy="307777"/>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Data Lake</a:t>
            </a:r>
          </a:p>
        </p:txBody>
      </p:sp>
      <p:sp>
        <p:nvSpPr>
          <p:cNvPr id="74" name="TextBox 73">
            <a:extLst>
              <a:ext uri="{FF2B5EF4-FFF2-40B4-BE49-F238E27FC236}">
                <a16:creationId xmlns:a16="http://schemas.microsoft.com/office/drawing/2014/main" id="{27071CD3-D20B-BA4D-9DD5-CCF956F412A0}"/>
              </a:ext>
            </a:extLst>
          </p:cNvPr>
          <p:cNvSpPr txBox="1"/>
          <p:nvPr/>
        </p:nvSpPr>
        <p:spPr bwMode="auto">
          <a:xfrm>
            <a:off x="7128378" y="4035847"/>
            <a:ext cx="1386991" cy="523220"/>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Systems of Record</a:t>
            </a:r>
          </a:p>
        </p:txBody>
      </p:sp>
      <p:sp>
        <p:nvSpPr>
          <p:cNvPr id="75" name="TextBox 74">
            <a:extLst>
              <a:ext uri="{FF2B5EF4-FFF2-40B4-BE49-F238E27FC236}">
                <a16:creationId xmlns:a16="http://schemas.microsoft.com/office/drawing/2014/main" id="{E20756B2-CE3A-A049-914B-9A9268E1DF5B}"/>
              </a:ext>
            </a:extLst>
          </p:cNvPr>
          <p:cNvSpPr txBox="1"/>
          <p:nvPr/>
        </p:nvSpPr>
        <p:spPr bwMode="auto">
          <a:xfrm>
            <a:off x="5003387" y="1084191"/>
            <a:ext cx="1058620" cy="307777"/>
          </a:xfrm>
          <a:prstGeom prst="rect">
            <a:avLst/>
          </a:prstGeom>
          <a:noFill/>
          <a:ln w="9525">
            <a:noFill/>
            <a:miter lim="800000"/>
            <a:headEnd/>
            <a:tailEnd/>
          </a:ln>
        </p:spPr>
        <p:txBody>
          <a:bodyPr wrap="square" rtlCol="0">
            <a:prstTxWarp prst="textNoShape">
              <a:avLst/>
            </a:prstTxWarp>
            <a:spAutoFit/>
          </a:bodyPr>
          <a:lstStyle/>
          <a:p>
            <a:pPr algn="r"/>
            <a:r>
              <a:rPr lang="en-GB" sz="1400" dirty="0">
                <a:latin typeface="Calibri" pitchFamily="-1" charset="0"/>
              </a:rPr>
              <a:t>Marketing</a:t>
            </a:r>
          </a:p>
        </p:txBody>
      </p:sp>
    </p:spTree>
    <p:extLst>
      <p:ext uri="{BB962C8B-B14F-4D97-AF65-F5344CB8AC3E}">
        <p14:creationId xmlns:p14="http://schemas.microsoft.com/office/powerpoint/2010/main" val="2021576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9"/>
          <p:cNvSpPr>
            <a:spLocks noGrp="1"/>
          </p:cNvSpPr>
          <p:nvPr>
            <p:ph type="title"/>
          </p:nvPr>
        </p:nvSpPr>
        <p:spPr/>
        <p:txBody>
          <a:bodyPr/>
          <a:lstStyle/>
          <a:p>
            <a:r>
              <a:rPr lang="en-US"/>
              <a:t>Open metadata data model</a:t>
            </a:r>
            <a:endParaRPr lang="en-US" dirty="0"/>
          </a:p>
        </p:txBody>
      </p:sp>
      <p:sp>
        <p:nvSpPr>
          <p:cNvPr id="43" name="Rectangle 42"/>
          <p:cNvSpPr/>
          <p:nvPr/>
        </p:nvSpPr>
        <p:spPr>
          <a:xfrm>
            <a:off x="1424660" y="1014443"/>
            <a:ext cx="6536162" cy="3573234"/>
          </a:xfrm>
          <a:prstGeom prst="rect">
            <a:avLst/>
          </a:prstGeom>
          <a:solidFill>
            <a:srgbClr val="1F497D">
              <a:lumMod val="60000"/>
              <a:lumOff val="40000"/>
            </a:srgbClr>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F497D"/>
              </a:solidFill>
              <a:effectLst/>
              <a:uLnTx/>
              <a:uFillTx/>
              <a:latin typeface="Calibri"/>
              <a:ea typeface="ＭＳ Ｐゴシック"/>
              <a:cs typeface="Calibri"/>
            </a:endParaRPr>
          </a:p>
        </p:txBody>
      </p:sp>
      <p:sp>
        <p:nvSpPr>
          <p:cNvPr id="44" name="Rectangle 75"/>
          <p:cNvSpPr/>
          <p:nvPr/>
        </p:nvSpPr>
        <p:spPr bwMode="auto">
          <a:xfrm>
            <a:off x="1229375" y="2692401"/>
            <a:ext cx="4470401" cy="1896502"/>
          </a:xfrm>
          <a:custGeom>
            <a:avLst/>
            <a:gdLst>
              <a:gd name="connsiteX0" fmla="*/ 0 w 4463410"/>
              <a:gd name="connsiteY0" fmla="*/ 0 h 1886343"/>
              <a:gd name="connsiteX1" fmla="*/ 4463410 w 4463410"/>
              <a:gd name="connsiteY1" fmla="*/ 0 h 1886343"/>
              <a:gd name="connsiteX2" fmla="*/ 4463410 w 4463410"/>
              <a:gd name="connsiteY2" fmla="*/ 1886343 h 1886343"/>
              <a:gd name="connsiteX3" fmla="*/ 0 w 4463410"/>
              <a:gd name="connsiteY3" fmla="*/ 1886343 h 1886343"/>
              <a:gd name="connsiteX4" fmla="*/ 0 w 4463410"/>
              <a:gd name="connsiteY4" fmla="*/ 0 h 1886343"/>
              <a:gd name="connsiteX0" fmla="*/ 0 w 4463410"/>
              <a:gd name="connsiteY0" fmla="*/ 10159 h 1896502"/>
              <a:gd name="connsiteX1" fmla="*/ 2736209 w 4463410"/>
              <a:gd name="connsiteY1" fmla="*/ 0 h 1896502"/>
              <a:gd name="connsiteX2" fmla="*/ 4463410 w 4463410"/>
              <a:gd name="connsiteY2" fmla="*/ 10159 h 1896502"/>
              <a:gd name="connsiteX3" fmla="*/ 4463410 w 4463410"/>
              <a:gd name="connsiteY3" fmla="*/ 1896502 h 1896502"/>
              <a:gd name="connsiteX4" fmla="*/ 0 w 4463410"/>
              <a:gd name="connsiteY4" fmla="*/ 1896502 h 1896502"/>
              <a:gd name="connsiteX5" fmla="*/ 0 w 4463410"/>
              <a:gd name="connsiteY5" fmla="*/ 10159 h 1896502"/>
              <a:gd name="connsiteX0" fmla="*/ 6991 w 4470401"/>
              <a:gd name="connsiteY0" fmla="*/ 1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6991 w 4470401"/>
              <a:gd name="connsiteY6" fmla="*/ 1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0401" h="1896502">
                <a:moveTo>
                  <a:pt x="2750191" y="1280159"/>
                </a:moveTo>
                <a:cubicBezTo>
                  <a:pt x="2747861" y="853439"/>
                  <a:pt x="2745530" y="426720"/>
                  <a:pt x="2743200" y="0"/>
                </a:cubicBezTo>
                <a:lnTo>
                  <a:pt x="4470401" y="10159"/>
                </a:lnTo>
                <a:lnTo>
                  <a:pt x="4470401" y="1896502"/>
                </a:lnTo>
                <a:lnTo>
                  <a:pt x="6991" y="1896502"/>
                </a:lnTo>
                <a:cubicBezTo>
                  <a:pt x="4661" y="1694441"/>
                  <a:pt x="2330" y="1492381"/>
                  <a:pt x="0" y="1290320"/>
                </a:cubicBezTo>
                <a:cubicBezTo>
                  <a:pt x="286810" y="1300480"/>
                  <a:pt x="2544661" y="1300479"/>
                  <a:pt x="2750191" y="1280159"/>
                </a:cubicBezTo>
                <a:close/>
              </a:path>
            </a:pathLst>
          </a:custGeom>
          <a:solidFill>
            <a:srgbClr val="558ED5"/>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1F497D"/>
              </a:solidFill>
              <a:effectLst/>
              <a:uLnTx/>
              <a:uFillTx/>
              <a:latin typeface="Calibri"/>
              <a:ea typeface="ＭＳ Ｐゴシック"/>
              <a:cs typeface="Calibri"/>
            </a:endParaRPr>
          </a:p>
        </p:txBody>
      </p:sp>
      <p:sp>
        <p:nvSpPr>
          <p:cNvPr id="45" name="Rectangle 44"/>
          <p:cNvSpPr/>
          <p:nvPr/>
        </p:nvSpPr>
        <p:spPr bwMode="auto">
          <a:xfrm>
            <a:off x="3822789" y="1034085"/>
            <a:ext cx="2014649" cy="1665160"/>
          </a:xfrm>
          <a:prstGeom prst="rect">
            <a:avLst/>
          </a:prstGeom>
          <a:solidFill>
            <a:srgbClr val="4BACC6">
              <a:lumMod val="60000"/>
              <a:lumOff val="4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F497D"/>
                </a:solidFill>
                <a:effectLst/>
                <a:uLnTx/>
                <a:uFillTx/>
                <a:latin typeface="Calibri"/>
                <a:ea typeface="ＭＳ Ｐゴシック"/>
                <a:cs typeface="Calibri"/>
              </a:rPr>
              <a:t>Glossary</a:t>
            </a:r>
          </a:p>
        </p:txBody>
      </p:sp>
      <p:sp>
        <p:nvSpPr>
          <p:cNvPr id="46" name="Rectangle 45"/>
          <p:cNvSpPr/>
          <p:nvPr/>
        </p:nvSpPr>
        <p:spPr bwMode="auto">
          <a:xfrm>
            <a:off x="5704362" y="1035310"/>
            <a:ext cx="2300820" cy="1685348"/>
          </a:xfrm>
          <a:prstGeom prst="rect">
            <a:avLst/>
          </a:prstGeom>
          <a:solidFill>
            <a:srgbClr val="C0504D">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F497D"/>
                </a:solidFill>
                <a:effectLst/>
                <a:uLnTx/>
                <a:uFillTx/>
                <a:latin typeface="Calibri"/>
                <a:ea typeface="ＭＳ Ｐゴシック"/>
                <a:cs typeface="Calibri"/>
              </a:rPr>
              <a:t>Collaboration</a:t>
            </a:r>
          </a:p>
        </p:txBody>
      </p:sp>
      <p:sp>
        <p:nvSpPr>
          <p:cNvPr id="47" name="Rectangle 46"/>
          <p:cNvSpPr/>
          <p:nvPr/>
        </p:nvSpPr>
        <p:spPr bwMode="auto">
          <a:xfrm>
            <a:off x="1236351" y="1024262"/>
            <a:ext cx="2744190" cy="2369178"/>
          </a:xfrm>
          <a:prstGeom prst="rect">
            <a:avLst/>
          </a:prstGeom>
          <a:solidFill>
            <a:srgbClr val="9BBB59">
              <a:lumMod val="60000"/>
              <a:lumOff val="4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F497D"/>
                </a:solidFill>
                <a:effectLst/>
                <a:uLnTx/>
                <a:uFillTx/>
                <a:latin typeface="Calibri"/>
                <a:ea typeface="ＭＳ Ｐゴシック"/>
                <a:cs typeface="Calibri"/>
              </a:rPr>
              <a:t>Governance</a:t>
            </a:r>
          </a:p>
        </p:txBody>
      </p:sp>
      <p:sp>
        <p:nvSpPr>
          <p:cNvPr id="48" name="Rectangle 47"/>
          <p:cNvSpPr/>
          <p:nvPr/>
        </p:nvSpPr>
        <p:spPr bwMode="auto">
          <a:xfrm>
            <a:off x="5704385" y="2578227"/>
            <a:ext cx="2287943" cy="836122"/>
          </a:xfrm>
          <a:prstGeom prst="rect">
            <a:avLst/>
          </a:prstGeom>
          <a:solidFill>
            <a:srgbClr val="4F81BD">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F497D"/>
                </a:solidFill>
                <a:effectLst/>
                <a:uLnTx/>
                <a:uFillTx/>
                <a:latin typeface="Calibri"/>
                <a:ea typeface="ＭＳ Ｐゴシック"/>
                <a:cs typeface="Calibri"/>
              </a:rPr>
              <a:t>Models and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F497D"/>
                </a:solidFill>
                <a:effectLst/>
                <a:uLnTx/>
                <a:uFillTx/>
                <a:latin typeface="Calibri"/>
                <a:ea typeface="ＭＳ Ｐゴシック"/>
                <a:cs typeface="Calibri"/>
              </a:rPr>
              <a:t>Reference Data</a:t>
            </a:r>
          </a:p>
        </p:txBody>
      </p:sp>
      <p:sp>
        <p:nvSpPr>
          <p:cNvPr id="49" name="Rectangle 48"/>
          <p:cNvSpPr/>
          <p:nvPr/>
        </p:nvSpPr>
        <p:spPr bwMode="auto">
          <a:xfrm>
            <a:off x="5694224" y="3413760"/>
            <a:ext cx="2287943" cy="1178560"/>
          </a:xfrm>
          <a:prstGeom prst="rect">
            <a:avLst/>
          </a:prstGeom>
          <a:solidFill>
            <a:srgbClr val="F79646">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F497D"/>
                </a:solidFill>
                <a:effectLst/>
                <a:uLnTx/>
                <a:uFillTx/>
                <a:latin typeface="Calibri"/>
                <a:ea typeface="ＭＳ Ｐゴシック"/>
                <a:cs typeface="Calibri"/>
              </a:rPr>
              <a:t>Metadata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F497D"/>
                </a:solidFill>
                <a:effectLst/>
                <a:uLnTx/>
                <a:uFillTx/>
                <a:latin typeface="Calibri"/>
                <a:ea typeface="ＭＳ Ｐゴシック"/>
                <a:cs typeface="Calibri"/>
              </a:rPr>
              <a:t>Discovery</a:t>
            </a:r>
          </a:p>
        </p:txBody>
      </p:sp>
      <p:sp>
        <p:nvSpPr>
          <p:cNvPr id="50" name="Rectangle 49"/>
          <p:cNvSpPr/>
          <p:nvPr/>
        </p:nvSpPr>
        <p:spPr bwMode="auto">
          <a:xfrm>
            <a:off x="1236351" y="3383281"/>
            <a:ext cx="2744190" cy="589280"/>
          </a:xfrm>
          <a:prstGeom prst="rect">
            <a:avLst/>
          </a:prstGeom>
          <a:solidFill>
            <a:srgbClr val="EEECE1">
              <a:lumMod val="75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F497D"/>
                </a:solidFill>
                <a:effectLst/>
                <a:uLnTx/>
                <a:uFillTx/>
                <a:latin typeface="Calibri"/>
                <a:ea typeface="ＭＳ Ｐゴシック"/>
                <a:cs typeface="Calibri"/>
              </a:rPr>
              <a:t>Lineage</a:t>
            </a:r>
          </a:p>
        </p:txBody>
      </p:sp>
      <p:sp>
        <p:nvSpPr>
          <p:cNvPr id="51" name="TextBox 50"/>
          <p:cNvSpPr txBox="1"/>
          <p:nvPr/>
        </p:nvSpPr>
        <p:spPr bwMode="auto">
          <a:xfrm>
            <a:off x="4328192" y="3505228"/>
            <a:ext cx="1031853" cy="307777"/>
          </a:xfrm>
          <a:prstGeom prst="rect">
            <a:avLst/>
          </a:prstGeom>
          <a:noFill/>
          <a:ln w="9525">
            <a:noFill/>
            <a:miter lim="800000"/>
            <a:headEnd/>
            <a:tailEnd/>
          </a:ln>
        </p:spPr>
        <p:txBody>
          <a:bodyPr wrap="none" rtlCol="0">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ysClr val="window" lastClr="FFFFFF"/>
                </a:solidFill>
                <a:effectLst/>
                <a:uLnTx/>
                <a:uFillTx/>
                <a:latin typeface="Calibri" pitchFamily="-1" charset="0"/>
              </a:rPr>
              <a:t>Data Assets</a:t>
            </a:r>
          </a:p>
        </p:txBody>
      </p:sp>
      <p:sp>
        <p:nvSpPr>
          <p:cNvPr id="59" name="Rectangle 58"/>
          <p:cNvSpPr/>
          <p:nvPr/>
        </p:nvSpPr>
        <p:spPr bwMode="auto">
          <a:xfrm>
            <a:off x="1227287" y="3952149"/>
            <a:ext cx="2754260" cy="642046"/>
          </a:xfrm>
          <a:prstGeom prst="rect">
            <a:avLst/>
          </a:prstGeom>
          <a:solidFill>
            <a:srgbClr val="FFFF66"/>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F497D"/>
                </a:solidFill>
                <a:effectLst/>
                <a:uLnTx/>
                <a:uFillTx/>
                <a:latin typeface="Calibri"/>
                <a:ea typeface="ＭＳ Ｐゴシック"/>
                <a:cs typeface="Calibri"/>
              </a:rPr>
              <a:t>Base Types, Systems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F497D"/>
                </a:solidFill>
                <a:effectLst/>
                <a:uLnTx/>
                <a:uFillTx/>
                <a:latin typeface="Calibri"/>
                <a:ea typeface="ＭＳ Ｐゴシック"/>
                <a:cs typeface="Calibri"/>
              </a:rPr>
              <a:t>and Infrastructure</a:t>
            </a:r>
          </a:p>
        </p:txBody>
      </p:sp>
    </p:spTree>
    <p:extLst>
      <p:ext uri="{BB962C8B-B14F-4D97-AF65-F5344CB8AC3E}">
        <p14:creationId xmlns:p14="http://schemas.microsoft.com/office/powerpoint/2010/main" val="3738711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dirty="0"/>
              <a:t>Each area caters for appropriate metadata structures</a:t>
            </a:r>
            <a:endParaRPr lang="en-GB" dirty="0"/>
          </a:p>
        </p:txBody>
      </p:sp>
      <p:sp>
        <p:nvSpPr>
          <p:cNvPr id="89" name="Rectangle 88">
            <a:extLst>
              <a:ext uri="{FF2B5EF4-FFF2-40B4-BE49-F238E27FC236}">
                <a16:creationId xmlns:a16="http://schemas.microsoft.com/office/drawing/2014/main" id="{18D75081-797D-4740-B7B9-5D93286D1BAF}"/>
              </a:ext>
            </a:extLst>
          </p:cNvPr>
          <p:cNvSpPr/>
          <p:nvPr/>
        </p:nvSpPr>
        <p:spPr>
          <a:xfrm>
            <a:off x="1326624" y="1014443"/>
            <a:ext cx="6536162" cy="3573234"/>
          </a:xfrm>
          <a:prstGeom prst="rect">
            <a:avLst/>
          </a:prstGeom>
          <a:solidFill>
            <a:srgbClr val="1F497D">
              <a:lumMod val="60000"/>
              <a:lumOff val="40000"/>
            </a:srgbClr>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grpSp>
        <p:nvGrpSpPr>
          <p:cNvPr id="90" name="Group 9">
            <a:extLst>
              <a:ext uri="{FF2B5EF4-FFF2-40B4-BE49-F238E27FC236}">
                <a16:creationId xmlns:a16="http://schemas.microsoft.com/office/drawing/2014/main" id="{2EE9007A-30B5-3246-9B41-958728999FF5}"/>
              </a:ext>
            </a:extLst>
          </p:cNvPr>
          <p:cNvGrpSpPr>
            <a:grpSpLocks/>
          </p:cNvGrpSpPr>
          <p:nvPr/>
        </p:nvGrpSpPr>
        <p:grpSpPr bwMode="auto">
          <a:xfrm>
            <a:off x="1138314" y="1024287"/>
            <a:ext cx="6768832" cy="3564641"/>
            <a:chOff x="738873" y="2120900"/>
            <a:chExt cx="7509684" cy="4610727"/>
          </a:xfrm>
        </p:grpSpPr>
        <p:sp>
          <p:nvSpPr>
            <p:cNvPr id="91" name="Rectangle 90">
              <a:extLst>
                <a:ext uri="{FF2B5EF4-FFF2-40B4-BE49-F238E27FC236}">
                  <a16:creationId xmlns:a16="http://schemas.microsoft.com/office/drawing/2014/main" id="{AF8EB1EC-4969-AA46-8190-AEABC13A68E4}"/>
                </a:ext>
              </a:extLst>
            </p:cNvPr>
            <p:cNvSpPr/>
            <p:nvPr/>
          </p:nvSpPr>
          <p:spPr>
            <a:xfrm>
              <a:off x="738873" y="2206637"/>
              <a:ext cx="7496984" cy="4524990"/>
            </a:xfrm>
            <a:prstGeom prst="rect">
              <a:avLst/>
            </a:prstGeom>
            <a:solidFill>
              <a:srgbClr val="558ED5"/>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2" name="Rectangle 91">
              <a:extLst>
                <a:ext uri="{FF2B5EF4-FFF2-40B4-BE49-F238E27FC236}">
                  <a16:creationId xmlns:a16="http://schemas.microsoft.com/office/drawing/2014/main" id="{5E14CF6B-DBEB-E447-83D0-E53D451A16DD}"/>
                </a:ext>
              </a:extLst>
            </p:cNvPr>
            <p:cNvSpPr/>
            <p:nvPr/>
          </p:nvSpPr>
          <p:spPr>
            <a:xfrm>
              <a:off x="3608392" y="2133603"/>
              <a:ext cx="2235153" cy="2153821"/>
            </a:xfrm>
            <a:prstGeom prst="rect">
              <a:avLst/>
            </a:prstGeom>
            <a:solidFill>
              <a:srgbClr val="4BACC6">
                <a:lumMod val="60000"/>
                <a:lumOff val="4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3" name="Rectangle 92">
              <a:extLst>
                <a:ext uri="{FF2B5EF4-FFF2-40B4-BE49-F238E27FC236}">
                  <a16:creationId xmlns:a16="http://schemas.microsoft.com/office/drawing/2014/main" id="{1CD503FD-3A56-AE49-91CC-15EC1A918EDD}"/>
                </a:ext>
              </a:extLst>
            </p:cNvPr>
            <p:cNvSpPr/>
            <p:nvPr/>
          </p:nvSpPr>
          <p:spPr>
            <a:xfrm>
              <a:off x="5695911" y="2135190"/>
              <a:ext cx="2552646" cy="2179933"/>
            </a:xfrm>
            <a:prstGeom prst="rect">
              <a:avLst/>
            </a:prstGeom>
            <a:solidFill>
              <a:srgbClr val="C0504D">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4" name="Rectangle 93">
              <a:extLst>
                <a:ext uri="{FF2B5EF4-FFF2-40B4-BE49-F238E27FC236}">
                  <a16:creationId xmlns:a16="http://schemas.microsoft.com/office/drawing/2014/main" id="{011F9F39-C77E-2746-ADE4-91E0EC9D2605}"/>
                </a:ext>
              </a:extLst>
            </p:cNvPr>
            <p:cNvSpPr/>
            <p:nvPr/>
          </p:nvSpPr>
          <p:spPr>
            <a:xfrm>
              <a:off x="738874" y="2120900"/>
              <a:ext cx="3044543" cy="3064441"/>
            </a:xfrm>
            <a:prstGeom prst="rect">
              <a:avLst/>
            </a:prstGeom>
            <a:solidFill>
              <a:srgbClr val="9BBB59">
                <a:lumMod val="60000"/>
                <a:lumOff val="4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5" name="Rectangle 94">
              <a:extLst>
                <a:ext uri="{FF2B5EF4-FFF2-40B4-BE49-F238E27FC236}">
                  <a16:creationId xmlns:a16="http://schemas.microsoft.com/office/drawing/2014/main" id="{FC2228EA-CB89-014B-9E4A-9B45947159D4}"/>
                </a:ext>
              </a:extLst>
            </p:cNvPr>
            <p:cNvSpPr/>
            <p:nvPr/>
          </p:nvSpPr>
          <p:spPr>
            <a:xfrm>
              <a:off x="5695911" y="4130892"/>
              <a:ext cx="2538360" cy="1081492"/>
            </a:xfrm>
            <a:prstGeom prst="rect">
              <a:avLst/>
            </a:prstGeom>
            <a:solidFill>
              <a:srgbClr val="4F81BD">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grpSp>
      <p:sp>
        <p:nvSpPr>
          <p:cNvPr id="96" name="Rectangle 95">
            <a:extLst>
              <a:ext uri="{FF2B5EF4-FFF2-40B4-BE49-F238E27FC236}">
                <a16:creationId xmlns:a16="http://schemas.microsoft.com/office/drawing/2014/main" id="{BB2EA555-6BD0-C842-B148-5383D4BB1A2D}"/>
              </a:ext>
            </a:extLst>
          </p:cNvPr>
          <p:cNvSpPr/>
          <p:nvPr/>
        </p:nvSpPr>
        <p:spPr>
          <a:xfrm>
            <a:off x="1241040" y="1475906"/>
            <a:ext cx="1863702" cy="661213"/>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Policy Metadata (Principles, Regulations, Standards, Approaches, Rule Specifications, Roles and Metrics)</a:t>
            </a:r>
          </a:p>
        </p:txBody>
      </p:sp>
      <p:sp>
        <p:nvSpPr>
          <p:cNvPr id="97" name="Rectangle 96">
            <a:extLst>
              <a:ext uri="{FF2B5EF4-FFF2-40B4-BE49-F238E27FC236}">
                <a16:creationId xmlns:a16="http://schemas.microsoft.com/office/drawing/2014/main" id="{80ACD089-0E59-154D-8E78-EE8621DB83F1}"/>
              </a:ext>
            </a:extLst>
          </p:cNvPr>
          <p:cNvSpPr/>
          <p:nvPr/>
        </p:nvSpPr>
        <p:spPr>
          <a:xfrm>
            <a:off x="1243606" y="2712264"/>
            <a:ext cx="833900" cy="596453"/>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Governance Actions and Processes</a:t>
            </a:r>
          </a:p>
        </p:txBody>
      </p:sp>
      <p:sp>
        <p:nvSpPr>
          <p:cNvPr id="98" name="Rectangle 97">
            <a:extLst>
              <a:ext uri="{FF2B5EF4-FFF2-40B4-BE49-F238E27FC236}">
                <a16:creationId xmlns:a16="http://schemas.microsoft.com/office/drawing/2014/main" id="{B1EC67F7-EA08-D34B-91E5-0D58B4A72CA5}"/>
              </a:ext>
            </a:extLst>
          </p:cNvPr>
          <p:cNvSpPr/>
          <p:nvPr/>
        </p:nvSpPr>
        <p:spPr>
          <a:xfrm>
            <a:off x="4043968" y="2787259"/>
            <a:ext cx="1415263" cy="1719314"/>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9" name="Up-Down Arrow 98">
            <a:extLst>
              <a:ext uri="{FF2B5EF4-FFF2-40B4-BE49-F238E27FC236}">
                <a16:creationId xmlns:a16="http://schemas.microsoft.com/office/drawing/2014/main" id="{4E694F46-D1BE-DC4B-9995-CCE474D39480}"/>
              </a:ext>
            </a:extLst>
          </p:cNvPr>
          <p:cNvSpPr/>
          <p:nvPr/>
        </p:nvSpPr>
        <p:spPr>
          <a:xfrm>
            <a:off x="4624864" y="2500198"/>
            <a:ext cx="161361" cy="295646"/>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00" name="TextBox 99">
            <a:extLst>
              <a:ext uri="{FF2B5EF4-FFF2-40B4-BE49-F238E27FC236}">
                <a16:creationId xmlns:a16="http://schemas.microsoft.com/office/drawing/2014/main" id="{C355C212-37CA-B64D-B8C9-ADD7D2AC31A7}"/>
              </a:ext>
            </a:extLst>
          </p:cNvPr>
          <p:cNvSpPr txBox="1"/>
          <p:nvPr/>
        </p:nvSpPr>
        <p:spPr bwMode="auto">
          <a:xfrm>
            <a:off x="5562697" y="1444563"/>
            <a:ext cx="78178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Augmentation</a:t>
            </a:r>
          </a:p>
        </p:txBody>
      </p:sp>
      <p:sp>
        <p:nvSpPr>
          <p:cNvPr id="101" name="TextBox 100">
            <a:extLst>
              <a:ext uri="{FF2B5EF4-FFF2-40B4-BE49-F238E27FC236}">
                <a16:creationId xmlns:a16="http://schemas.microsoft.com/office/drawing/2014/main" id="{FDD839FF-3BB8-5040-B1B2-40BE4DD5EB02}"/>
              </a:ext>
            </a:extLst>
          </p:cNvPr>
          <p:cNvSpPr txBox="1"/>
          <p:nvPr/>
        </p:nvSpPr>
        <p:spPr bwMode="auto">
          <a:xfrm>
            <a:off x="4804598" y="2472940"/>
            <a:ext cx="556563"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Mapping</a:t>
            </a:r>
          </a:p>
        </p:txBody>
      </p:sp>
      <p:sp>
        <p:nvSpPr>
          <p:cNvPr id="102" name="TextBox 101">
            <a:extLst>
              <a:ext uri="{FF2B5EF4-FFF2-40B4-BE49-F238E27FC236}">
                <a16:creationId xmlns:a16="http://schemas.microsoft.com/office/drawing/2014/main" id="{082A757D-4A01-8B4B-B266-8C63279278A9}"/>
              </a:ext>
            </a:extLst>
          </p:cNvPr>
          <p:cNvSpPr txBox="1"/>
          <p:nvPr/>
        </p:nvSpPr>
        <p:spPr bwMode="auto">
          <a:xfrm>
            <a:off x="1705284" y="2521502"/>
            <a:ext cx="85652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Implementation</a:t>
            </a:r>
          </a:p>
        </p:txBody>
      </p:sp>
      <p:sp>
        <p:nvSpPr>
          <p:cNvPr id="103" name="Rectangle 102">
            <a:extLst>
              <a:ext uri="{FF2B5EF4-FFF2-40B4-BE49-F238E27FC236}">
                <a16:creationId xmlns:a16="http://schemas.microsoft.com/office/drawing/2014/main" id="{ACF722D9-C3E2-9543-93E6-A604B17023EA}"/>
              </a:ext>
            </a:extLst>
          </p:cNvPr>
          <p:cNvSpPr/>
          <p:nvPr/>
        </p:nvSpPr>
        <p:spPr>
          <a:xfrm>
            <a:off x="4042619" y="1486785"/>
            <a:ext cx="1446313" cy="548130"/>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Business Objects and Relationships, Taxonomies and Ontologies</a:t>
            </a:r>
          </a:p>
        </p:txBody>
      </p:sp>
      <p:sp>
        <p:nvSpPr>
          <p:cNvPr id="104" name="Rectangle 103">
            <a:extLst>
              <a:ext uri="{FF2B5EF4-FFF2-40B4-BE49-F238E27FC236}">
                <a16:creationId xmlns:a16="http://schemas.microsoft.com/office/drawing/2014/main" id="{A24A2389-DB2B-0C45-B18B-33D524FF3CA1}"/>
              </a:ext>
            </a:extLst>
          </p:cNvPr>
          <p:cNvSpPr/>
          <p:nvPr/>
        </p:nvSpPr>
        <p:spPr>
          <a:xfrm>
            <a:off x="4040700" y="2264612"/>
            <a:ext cx="1426580" cy="231951"/>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Business Attributes</a:t>
            </a:r>
          </a:p>
        </p:txBody>
      </p:sp>
      <p:sp>
        <p:nvSpPr>
          <p:cNvPr id="105" name="Up-Down Arrow 104">
            <a:extLst>
              <a:ext uri="{FF2B5EF4-FFF2-40B4-BE49-F238E27FC236}">
                <a16:creationId xmlns:a16="http://schemas.microsoft.com/office/drawing/2014/main" id="{1F7045C6-60CB-264C-BF19-196328FBF302}"/>
              </a:ext>
            </a:extLst>
          </p:cNvPr>
          <p:cNvSpPr/>
          <p:nvPr/>
        </p:nvSpPr>
        <p:spPr>
          <a:xfrm>
            <a:off x="4630923" y="1990342"/>
            <a:ext cx="161362" cy="294409"/>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06" name="TextBox 105">
            <a:extLst>
              <a:ext uri="{FF2B5EF4-FFF2-40B4-BE49-F238E27FC236}">
                <a16:creationId xmlns:a16="http://schemas.microsoft.com/office/drawing/2014/main" id="{1A8D7BCF-BA82-1E4C-B4B7-FA323E475962}"/>
              </a:ext>
            </a:extLst>
          </p:cNvPr>
          <p:cNvSpPr txBox="1"/>
          <p:nvPr/>
        </p:nvSpPr>
        <p:spPr bwMode="auto">
          <a:xfrm>
            <a:off x="4704896" y="2038667"/>
            <a:ext cx="71806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Organization</a:t>
            </a:r>
          </a:p>
        </p:txBody>
      </p:sp>
      <p:sp>
        <p:nvSpPr>
          <p:cNvPr id="107" name="Bent Arrow 106">
            <a:extLst>
              <a:ext uri="{FF2B5EF4-FFF2-40B4-BE49-F238E27FC236}">
                <a16:creationId xmlns:a16="http://schemas.microsoft.com/office/drawing/2014/main" id="{D0B70103-A6C9-4042-9BB8-4C2858358FDC}"/>
              </a:ext>
            </a:extLst>
          </p:cNvPr>
          <p:cNvSpPr/>
          <p:nvPr/>
        </p:nvSpPr>
        <p:spPr>
          <a:xfrm flipV="1">
            <a:off x="3757963" y="2236410"/>
            <a:ext cx="376316" cy="78559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08" name="Bent Arrow 107">
            <a:extLst>
              <a:ext uri="{FF2B5EF4-FFF2-40B4-BE49-F238E27FC236}">
                <a16:creationId xmlns:a16="http://schemas.microsoft.com/office/drawing/2014/main" id="{DBFCE29E-0FC0-454D-91AC-128CACC76F92}"/>
              </a:ext>
            </a:extLst>
          </p:cNvPr>
          <p:cNvSpPr/>
          <p:nvPr/>
        </p:nvSpPr>
        <p:spPr>
          <a:xfrm flipV="1">
            <a:off x="3753679" y="1700785"/>
            <a:ext cx="377747" cy="67518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09" name="Bent Arrow 108">
            <a:extLst>
              <a:ext uri="{FF2B5EF4-FFF2-40B4-BE49-F238E27FC236}">
                <a16:creationId xmlns:a16="http://schemas.microsoft.com/office/drawing/2014/main" id="{31D14843-85E5-4747-B6D0-899B9712F23D}"/>
              </a:ext>
            </a:extLst>
          </p:cNvPr>
          <p:cNvSpPr/>
          <p:nvPr/>
        </p:nvSpPr>
        <p:spPr>
          <a:xfrm flipH="1" flipV="1">
            <a:off x="5443368" y="2385552"/>
            <a:ext cx="376315" cy="78559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10" name="Rectangle 109">
            <a:extLst>
              <a:ext uri="{FF2B5EF4-FFF2-40B4-BE49-F238E27FC236}">
                <a16:creationId xmlns:a16="http://schemas.microsoft.com/office/drawing/2014/main" id="{C8A623A7-BE4B-D147-87A5-C286F908054A}"/>
              </a:ext>
            </a:extLst>
          </p:cNvPr>
          <p:cNvSpPr/>
          <p:nvPr/>
        </p:nvSpPr>
        <p:spPr>
          <a:xfrm>
            <a:off x="6234748" y="1072136"/>
            <a:ext cx="1587164" cy="797871"/>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Teaming Metadata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(people profiles, communities, projects,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notebooks, …)</a:t>
            </a:r>
          </a:p>
        </p:txBody>
      </p:sp>
      <p:sp>
        <p:nvSpPr>
          <p:cNvPr id="111" name="Rectangle 110">
            <a:extLst>
              <a:ext uri="{FF2B5EF4-FFF2-40B4-BE49-F238E27FC236}">
                <a16:creationId xmlns:a16="http://schemas.microsoft.com/office/drawing/2014/main" id="{43E17271-00F7-2C49-9487-C52841381281}"/>
              </a:ext>
            </a:extLst>
          </p:cNvPr>
          <p:cNvSpPr/>
          <p:nvPr/>
        </p:nvSpPr>
        <p:spPr>
          <a:xfrm>
            <a:off x="6245830" y="2629012"/>
            <a:ext cx="1576099" cy="290264"/>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Models and Schemas</a:t>
            </a:r>
          </a:p>
        </p:txBody>
      </p:sp>
      <p:sp>
        <p:nvSpPr>
          <p:cNvPr id="112" name="Bent Arrow 111">
            <a:extLst>
              <a:ext uri="{FF2B5EF4-FFF2-40B4-BE49-F238E27FC236}">
                <a16:creationId xmlns:a16="http://schemas.microsoft.com/office/drawing/2014/main" id="{6DF5EA13-C103-AC47-B717-42F83D43F56A}"/>
              </a:ext>
            </a:extLst>
          </p:cNvPr>
          <p:cNvSpPr/>
          <p:nvPr/>
        </p:nvSpPr>
        <p:spPr>
          <a:xfrm flipV="1">
            <a:off x="5781052" y="2394039"/>
            <a:ext cx="436411" cy="78559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13" name="Oval 112">
            <a:extLst>
              <a:ext uri="{FF2B5EF4-FFF2-40B4-BE49-F238E27FC236}">
                <a16:creationId xmlns:a16="http://schemas.microsoft.com/office/drawing/2014/main" id="{D26E843B-C494-4340-B928-5A7071174C75}"/>
              </a:ext>
            </a:extLst>
          </p:cNvPr>
          <p:cNvSpPr/>
          <p:nvPr/>
        </p:nvSpPr>
        <p:spPr bwMode="auto">
          <a:xfrm>
            <a:off x="3554986" y="1114419"/>
            <a:ext cx="280990" cy="21654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4</a:t>
            </a:r>
          </a:p>
        </p:txBody>
      </p:sp>
      <p:sp>
        <p:nvSpPr>
          <p:cNvPr id="114" name="Oval 113">
            <a:extLst>
              <a:ext uri="{FF2B5EF4-FFF2-40B4-BE49-F238E27FC236}">
                <a16:creationId xmlns:a16="http://schemas.microsoft.com/office/drawing/2014/main" id="{E50612A3-2756-FC47-A1E0-2066DEDD95A0}"/>
              </a:ext>
            </a:extLst>
          </p:cNvPr>
          <p:cNvSpPr/>
          <p:nvPr/>
        </p:nvSpPr>
        <p:spPr bwMode="auto">
          <a:xfrm>
            <a:off x="4108286" y="1979043"/>
            <a:ext cx="282093" cy="21654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3</a:t>
            </a:r>
          </a:p>
        </p:txBody>
      </p:sp>
      <p:sp>
        <p:nvSpPr>
          <p:cNvPr id="115" name="Oval 114">
            <a:extLst>
              <a:ext uri="{FF2B5EF4-FFF2-40B4-BE49-F238E27FC236}">
                <a16:creationId xmlns:a16="http://schemas.microsoft.com/office/drawing/2014/main" id="{348177A8-C95E-E245-B451-CCF907BC90A0}"/>
              </a:ext>
            </a:extLst>
          </p:cNvPr>
          <p:cNvSpPr/>
          <p:nvPr/>
        </p:nvSpPr>
        <p:spPr bwMode="auto">
          <a:xfrm>
            <a:off x="5804532" y="1150436"/>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1</a:t>
            </a:r>
          </a:p>
        </p:txBody>
      </p:sp>
      <p:sp>
        <p:nvSpPr>
          <p:cNvPr id="116" name="Oval 115">
            <a:extLst>
              <a:ext uri="{FF2B5EF4-FFF2-40B4-BE49-F238E27FC236}">
                <a16:creationId xmlns:a16="http://schemas.microsoft.com/office/drawing/2014/main" id="{906CAC14-6FFA-6643-95A4-187722DE2D90}"/>
              </a:ext>
            </a:extLst>
          </p:cNvPr>
          <p:cNvSpPr/>
          <p:nvPr/>
        </p:nvSpPr>
        <p:spPr bwMode="auto">
          <a:xfrm>
            <a:off x="5774704" y="3171063"/>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5</a:t>
            </a:r>
          </a:p>
        </p:txBody>
      </p:sp>
      <p:sp>
        <p:nvSpPr>
          <p:cNvPr id="117" name="Rectangle 116">
            <a:extLst>
              <a:ext uri="{FF2B5EF4-FFF2-40B4-BE49-F238E27FC236}">
                <a16:creationId xmlns:a16="http://schemas.microsoft.com/office/drawing/2014/main" id="{7DE15DE1-7DB5-2A47-BC21-BC98E557E1DD}"/>
              </a:ext>
            </a:extLst>
          </p:cNvPr>
          <p:cNvSpPr/>
          <p:nvPr/>
        </p:nvSpPr>
        <p:spPr>
          <a:xfrm>
            <a:off x="3981239" y="3678166"/>
            <a:ext cx="1503996" cy="507831"/>
          </a:xfrm>
          <a:prstGeom prst="rect">
            <a:avLst/>
          </a:prstGeom>
        </p:spPr>
        <p:txBody>
          <a:bodyPr wrap="square">
            <a:spAutoFit/>
          </a:bodyPr>
          <a:lstStyle/>
          <a:p>
            <a:pPr algn="ctr" fontAlgn="base">
              <a:spcBef>
                <a:spcPct val="0"/>
              </a:spcBef>
              <a:spcAft>
                <a:spcPct val="0"/>
              </a:spcAft>
              <a:defRPr/>
            </a:pPr>
            <a:r>
              <a:rPr lang="en-US" sz="900" kern="1200" dirty="0">
                <a:solidFill>
                  <a:srgbClr val="1F497D"/>
                </a:solidFill>
                <a:latin typeface="Calibri"/>
                <a:ea typeface="ＭＳ Ｐゴシック"/>
                <a:cs typeface="Calibri"/>
              </a:rPr>
              <a:t>Physical Asset Descriptions</a:t>
            </a:r>
          </a:p>
          <a:p>
            <a:pPr algn="ctr" fontAlgn="base">
              <a:spcBef>
                <a:spcPct val="0"/>
              </a:spcBef>
              <a:spcAft>
                <a:spcPct val="0"/>
              </a:spcAft>
              <a:defRPr/>
            </a:pPr>
            <a:r>
              <a:rPr lang="en-US" sz="900" kern="1200" dirty="0">
                <a:solidFill>
                  <a:srgbClr val="1F497D"/>
                </a:solidFill>
                <a:latin typeface="Calibri"/>
                <a:ea typeface="ＭＳ Ｐゴシック"/>
                <a:cs typeface="Calibri"/>
              </a:rPr>
              <a:t>(Data stores, APIs,</a:t>
            </a:r>
          </a:p>
          <a:p>
            <a:pPr algn="ctr" fontAlgn="base">
              <a:spcBef>
                <a:spcPct val="0"/>
              </a:spcBef>
              <a:spcAft>
                <a:spcPct val="0"/>
              </a:spcAft>
              <a:defRPr/>
            </a:pPr>
            <a:r>
              <a:rPr lang="en-US" sz="900" kern="1200" dirty="0">
                <a:solidFill>
                  <a:srgbClr val="1F497D"/>
                </a:solidFill>
                <a:latin typeface="Calibri"/>
                <a:ea typeface="ＭＳ Ｐゴシック"/>
                <a:cs typeface="Calibri"/>
              </a:rPr>
              <a:t>models and components)</a:t>
            </a:r>
          </a:p>
        </p:txBody>
      </p:sp>
      <p:sp>
        <p:nvSpPr>
          <p:cNvPr id="118" name="Rectangle 117">
            <a:extLst>
              <a:ext uri="{FF2B5EF4-FFF2-40B4-BE49-F238E27FC236}">
                <a16:creationId xmlns:a16="http://schemas.microsoft.com/office/drawing/2014/main" id="{F3F664C8-E20C-644D-8EB5-C3845235CCF8}"/>
              </a:ext>
            </a:extLst>
          </p:cNvPr>
          <p:cNvSpPr/>
          <p:nvPr/>
        </p:nvSpPr>
        <p:spPr>
          <a:xfrm>
            <a:off x="3983361" y="2897738"/>
            <a:ext cx="1472086" cy="507831"/>
          </a:xfrm>
          <a:prstGeom prst="rect">
            <a:avLst/>
          </a:prstGeom>
        </p:spPr>
        <p:txBody>
          <a:bodyPr wrap="square">
            <a:spAutoFit/>
          </a:bodyPr>
          <a:lstStyle/>
          <a:p>
            <a:pPr algn="ctr" fontAlgn="base">
              <a:spcBef>
                <a:spcPct val="0"/>
              </a:spcBef>
              <a:spcAft>
                <a:spcPct val="0"/>
              </a:spcAft>
              <a:defRPr/>
            </a:pPr>
            <a:r>
              <a:rPr lang="en-US" sz="900" kern="1200" dirty="0">
                <a:solidFill>
                  <a:srgbClr val="1F497D"/>
                </a:solidFill>
                <a:latin typeface="Calibri"/>
                <a:ea typeface="ＭＳ Ｐゴシック"/>
                <a:cs typeface="Calibri"/>
              </a:rPr>
              <a:t>Asset Collections</a:t>
            </a:r>
          </a:p>
          <a:p>
            <a:pPr algn="ctr" fontAlgn="base">
              <a:spcBef>
                <a:spcPct val="0"/>
              </a:spcBef>
              <a:spcAft>
                <a:spcPct val="0"/>
              </a:spcAft>
              <a:defRPr/>
            </a:pPr>
            <a:r>
              <a:rPr lang="en-US" sz="900" kern="1200" dirty="0">
                <a:solidFill>
                  <a:srgbClr val="1F497D"/>
                </a:solidFill>
                <a:latin typeface="Calibri"/>
                <a:ea typeface="ＭＳ Ｐゴシック"/>
                <a:cs typeface="Calibri"/>
              </a:rPr>
              <a:t>(Sets, Typed Sets, Type Organized Sets)</a:t>
            </a:r>
          </a:p>
        </p:txBody>
      </p:sp>
      <p:sp>
        <p:nvSpPr>
          <p:cNvPr id="119" name="Rectangle 118">
            <a:extLst>
              <a:ext uri="{FF2B5EF4-FFF2-40B4-BE49-F238E27FC236}">
                <a16:creationId xmlns:a16="http://schemas.microsoft.com/office/drawing/2014/main" id="{094CFF74-7743-494B-BD60-D125F7E124A5}"/>
              </a:ext>
            </a:extLst>
          </p:cNvPr>
          <p:cNvSpPr/>
          <p:nvPr/>
        </p:nvSpPr>
        <p:spPr>
          <a:xfrm>
            <a:off x="4029181" y="3450179"/>
            <a:ext cx="1447919" cy="230832"/>
          </a:xfrm>
          <a:prstGeom prst="rect">
            <a:avLst/>
          </a:prstGeom>
        </p:spPr>
        <p:txBody>
          <a:bodyPr wrap="square">
            <a:spAutoFit/>
          </a:bodyPr>
          <a:lstStyle/>
          <a:p>
            <a:pPr algn="ctr" fontAlgn="base">
              <a:spcBef>
                <a:spcPct val="0"/>
              </a:spcBef>
              <a:spcAft>
                <a:spcPct val="0"/>
              </a:spcAft>
              <a:defRPr/>
            </a:pPr>
            <a:r>
              <a:rPr lang="en-US" sz="900" kern="1200" dirty="0">
                <a:solidFill>
                  <a:srgbClr val="1F497D"/>
                </a:solidFill>
                <a:latin typeface="Calibri"/>
                <a:ea typeface="ＭＳ Ｐゴシック"/>
                <a:cs typeface="Calibri"/>
              </a:rPr>
              <a:t>Information Views</a:t>
            </a:r>
          </a:p>
        </p:txBody>
      </p:sp>
      <p:sp>
        <p:nvSpPr>
          <p:cNvPr id="120" name="Rectangle 119">
            <a:extLst>
              <a:ext uri="{FF2B5EF4-FFF2-40B4-BE49-F238E27FC236}">
                <a16:creationId xmlns:a16="http://schemas.microsoft.com/office/drawing/2014/main" id="{397F49D7-7EC0-5849-A63B-974BB658694B}"/>
              </a:ext>
            </a:extLst>
          </p:cNvPr>
          <p:cNvSpPr/>
          <p:nvPr/>
        </p:nvSpPr>
        <p:spPr>
          <a:xfrm>
            <a:off x="2262849" y="2703630"/>
            <a:ext cx="827251" cy="605087"/>
          </a:xfrm>
          <a:prstGeom prst="rect">
            <a:avLst/>
          </a:prstGeom>
          <a:solidFill>
            <a:sysClr val="window" lastClr="FFFFFF"/>
          </a:solidFill>
          <a:ln w="9525" cap="flat" cmpd="sng" algn="ctr">
            <a:solidFill>
              <a:srgbClr val="1F497D"/>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Rights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Management</a:t>
            </a:r>
          </a:p>
        </p:txBody>
      </p:sp>
      <p:sp>
        <p:nvSpPr>
          <p:cNvPr id="121" name="Left-Right Arrow 120">
            <a:extLst>
              <a:ext uri="{FF2B5EF4-FFF2-40B4-BE49-F238E27FC236}">
                <a16:creationId xmlns:a16="http://schemas.microsoft.com/office/drawing/2014/main" id="{E2B81A27-A1D0-5243-9D50-C1FD6CC7327C}"/>
              </a:ext>
            </a:extLst>
          </p:cNvPr>
          <p:cNvSpPr/>
          <p:nvPr/>
        </p:nvSpPr>
        <p:spPr>
          <a:xfrm flipV="1">
            <a:off x="2048172" y="2948119"/>
            <a:ext cx="249471" cy="144494"/>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2" name="Rectangle 121">
            <a:extLst>
              <a:ext uri="{FF2B5EF4-FFF2-40B4-BE49-F238E27FC236}">
                <a16:creationId xmlns:a16="http://schemas.microsoft.com/office/drawing/2014/main" id="{660DED7D-F507-7847-B9DD-6703488A1502}"/>
              </a:ext>
            </a:extLst>
          </p:cNvPr>
          <p:cNvSpPr/>
          <p:nvPr/>
        </p:nvSpPr>
        <p:spPr>
          <a:xfrm>
            <a:off x="6248513" y="2996286"/>
            <a:ext cx="1576099" cy="280474"/>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Reference Data</a:t>
            </a:r>
          </a:p>
        </p:txBody>
      </p:sp>
      <p:sp>
        <p:nvSpPr>
          <p:cNvPr id="123" name="Bent Arrow 122">
            <a:extLst>
              <a:ext uri="{FF2B5EF4-FFF2-40B4-BE49-F238E27FC236}">
                <a16:creationId xmlns:a16="http://schemas.microsoft.com/office/drawing/2014/main" id="{BA57BC14-E11E-4242-BF70-410F48C32F87}"/>
              </a:ext>
            </a:extLst>
          </p:cNvPr>
          <p:cNvSpPr/>
          <p:nvPr/>
        </p:nvSpPr>
        <p:spPr>
          <a:xfrm flipV="1">
            <a:off x="5783735" y="2067090"/>
            <a:ext cx="436411" cy="78559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4" name="Bent Arrow 123">
            <a:extLst>
              <a:ext uri="{FF2B5EF4-FFF2-40B4-BE49-F238E27FC236}">
                <a16:creationId xmlns:a16="http://schemas.microsoft.com/office/drawing/2014/main" id="{41F45D29-C506-4646-B05A-852E742C933A}"/>
              </a:ext>
            </a:extLst>
          </p:cNvPr>
          <p:cNvSpPr/>
          <p:nvPr/>
        </p:nvSpPr>
        <p:spPr>
          <a:xfrm flipH="1" flipV="1">
            <a:off x="5444797" y="1700785"/>
            <a:ext cx="377747" cy="68654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5" name="Left-Right Arrow 124">
            <a:extLst>
              <a:ext uri="{FF2B5EF4-FFF2-40B4-BE49-F238E27FC236}">
                <a16:creationId xmlns:a16="http://schemas.microsoft.com/office/drawing/2014/main" id="{D8F99565-4DEB-DA40-B8DA-BDBFE8033302}"/>
              </a:ext>
            </a:extLst>
          </p:cNvPr>
          <p:cNvSpPr/>
          <p:nvPr/>
        </p:nvSpPr>
        <p:spPr>
          <a:xfrm>
            <a:off x="5477678" y="1616322"/>
            <a:ext cx="777872" cy="131423"/>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6" name="Bent Arrow 125">
            <a:extLst>
              <a:ext uri="{FF2B5EF4-FFF2-40B4-BE49-F238E27FC236}">
                <a16:creationId xmlns:a16="http://schemas.microsoft.com/office/drawing/2014/main" id="{2320F583-2093-EB43-9684-B27A9F3F078A}"/>
              </a:ext>
            </a:extLst>
          </p:cNvPr>
          <p:cNvSpPr/>
          <p:nvPr/>
        </p:nvSpPr>
        <p:spPr>
          <a:xfrm rot="5400000" flipH="1" flipV="1">
            <a:off x="5873000" y="1715320"/>
            <a:ext cx="561566" cy="482199"/>
          </a:xfrm>
          <a:prstGeom prst="bentArrow">
            <a:avLst>
              <a:gd name="adj1" fmla="val 9718"/>
              <a:gd name="adj2" fmla="val 12060"/>
              <a:gd name="adj3" fmla="val 11839"/>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7" name="Rectangle 126">
            <a:extLst>
              <a:ext uri="{FF2B5EF4-FFF2-40B4-BE49-F238E27FC236}">
                <a16:creationId xmlns:a16="http://schemas.microsoft.com/office/drawing/2014/main" id="{84F72688-1E1F-294E-BEDD-6AE1380699E4}"/>
              </a:ext>
            </a:extLst>
          </p:cNvPr>
          <p:cNvSpPr/>
          <p:nvPr/>
        </p:nvSpPr>
        <p:spPr>
          <a:xfrm>
            <a:off x="6241703" y="1942428"/>
            <a:ext cx="1580247" cy="503778"/>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Feedback Metadata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(tags, comments, ratings, …)</a:t>
            </a:r>
          </a:p>
        </p:txBody>
      </p:sp>
      <p:sp>
        <p:nvSpPr>
          <p:cNvPr id="128" name="Rectangle 127">
            <a:extLst>
              <a:ext uri="{FF2B5EF4-FFF2-40B4-BE49-F238E27FC236}">
                <a16:creationId xmlns:a16="http://schemas.microsoft.com/office/drawing/2014/main" id="{D5DFFC7A-41DA-AE4C-852F-88E3666F87B3}"/>
              </a:ext>
            </a:extLst>
          </p:cNvPr>
          <p:cNvSpPr/>
          <p:nvPr/>
        </p:nvSpPr>
        <p:spPr>
          <a:xfrm rot="5400000">
            <a:off x="2419695" y="2283948"/>
            <a:ext cx="1844296" cy="239393"/>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Classification Schemes</a:t>
            </a:r>
          </a:p>
        </p:txBody>
      </p:sp>
      <p:sp>
        <p:nvSpPr>
          <p:cNvPr id="129" name="TextBox 128">
            <a:extLst>
              <a:ext uri="{FF2B5EF4-FFF2-40B4-BE49-F238E27FC236}">
                <a16:creationId xmlns:a16="http://schemas.microsoft.com/office/drawing/2014/main" id="{EE2A8D39-2A44-2F4A-96FC-D7B9E6E3C292}"/>
              </a:ext>
            </a:extLst>
          </p:cNvPr>
          <p:cNvSpPr txBox="1"/>
          <p:nvPr/>
        </p:nvSpPr>
        <p:spPr bwMode="auto">
          <a:xfrm rot="5400000">
            <a:off x="3311312" y="2253240"/>
            <a:ext cx="727833"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solidFill>
                  <a:prstClr val="black"/>
                </a:solidFill>
                <a:latin typeface="Calibri" pitchFamily="-1" charset="0"/>
                <a:ea typeface="ＭＳ Ｐゴシック" charset="0"/>
              </a:rPr>
              <a:t>Classification</a:t>
            </a:r>
          </a:p>
        </p:txBody>
      </p:sp>
      <p:sp>
        <p:nvSpPr>
          <p:cNvPr id="130" name="Left-Right Arrow 129">
            <a:extLst>
              <a:ext uri="{FF2B5EF4-FFF2-40B4-BE49-F238E27FC236}">
                <a16:creationId xmlns:a16="http://schemas.microsoft.com/office/drawing/2014/main" id="{AAE022B0-B7B6-B947-9FB4-C07DCDAE0726}"/>
              </a:ext>
            </a:extLst>
          </p:cNvPr>
          <p:cNvSpPr/>
          <p:nvPr/>
        </p:nvSpPr>
        <p:spPr>
          <a:xfrm>
            <a:off x="3046042" y="2959909"/>
            <a:ext cx="205446" cy="139268"/>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1" name="Left-Right Arrow 130">
            <a:extLst>
              <a:ext uri="{FF2B5EF4-FFF2-40B4-BE49-F238E27FC236}">
                <a16:creationId xmlns:a16="http://schemas.microsoft.com/office/drawing/2014/main" id="{09D45480-A0C5-7145-8363-710BC210AFD8}"/>
              </a:ext>
            </a:extLst>
          </p:cNvPr>
          <p:cNvSpPr/>
          <p:nvPr/>
        </p:nvSpPr>
        <p:spPr>
          <a:xfrm>
            <a:off x="3099276" y="1654218"/>
            <a:ext cx="152285" cy="76723"/>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2" name="Left-Right Arrow 131">
            <a:extLst>
              <a:ext uri="{FF2B5EF4-FFF2-40B4-BE49-F238E27FC236}">
                <a16:creationId xmlns:a16="http://schemas.microsoft.com/office/drawing/2014/main" id="{A07D2591-D5D7-FC4B-871F-F32E1C45A409}"/>
              </a:ext>
            </a:extLst>
          </p:cNvPr>
          <p:cNvSpPr/>
          <p:nvPr/>
        </p:nvSpPr>
        <p:spPr>
          <a:xfrm>
            <a:off x="3442263" y="1650460"/>
            <a:ext cx="676276" cy="100705"/>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3" name="Rectangle 132">
            <a:extLst>
              <a:ext uri="{FF2B5EF4-FFF2-40B4-BE49-F238E27FC236}">
                <a16:creationId xmlns:a16="http://schemas.microsoft.com/office/drawing/2014/main" id="{35DDEB87-E8E5-294F-83B9-776E1404FC35}"/>
              </a:ext>
            </a:extLst>
          </p:cNvPr>
          <p:cNvSpPr/>
          <p:nvPr/>
        </p:nvSpPr>
        <p:spPr>
          <a:xfrm>
            <a:off x="1246370" y="1101862"/>
            <a:ext cx="2237427" cy="236612"/>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Strategy</a:t>
            </a:r>
          </a:p>
        </p:txBody>
      </p:sp>
      <p:sp>
        <p:nvSpPr>
          <p:cNvPr id="134" name="Up-Down Arrow 133">
            <a:extLst>
              <a:ext uri="{FF2B5EF4-FFF2-40B4-BE49-F238E27FC236}">
                <a16:creationId xmlns:a16="http://schemas.microsoft.com/office/drawing/2014/main" id="{6DA12C44-527C-C941-B6DE-A934C669B51D}"/>
              </a:ext>
            </a:extLst>
          </p:cNvPr>
          <p:cNvSpPr/>
          <p:nvPr/>
        </p:nvSpPr>
        <p:spPr>
          <a:xfrm>
            <a:off x="2103117" y="1316508"/>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5" name="Rectangle 134">
            <a:extLst>
              <a:ext uri="{FF2B5EF4-FFF2-40B4-BE49-F238E27FC236}">
                <a16:creationId xmlns:a16="http://schemas.microsoft.com/office/drawing/2014/main" id="{1A64F194-F58B-0C42-A37B-F3B48E633BFE}"/>
              </a:ext>
            </a:extLst>
          </p:cNvPr>
          <p:cNvSpPr/>
          <p:nvPr/>
        </p:nvSpPr>
        <p:spPr>
          <a:xfrm>
            <a:off x="4046044" y="1098455"/>
            <a:ext cx="1432089" cy="231951"/>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Subject Area Definition</a:t>
            </a:r>
          </a:p>
        </p:txBody>
      </p:sp>
      <p:sp>
        <p:nvSpPr>
          <p:cNvPr id="136" name="Up-Down Arrow 135">
            <a:extLst>
              <a:ext uri="{FF2B5EF4-FFF2-40B4-BE49-F238E27FC236}">
                <a16:creationId xmlns:a16="http://schemas.microsoft.com/office/drawing/2014/main" id="{4636334A-7DEE-4343-83E6-81AEB60673D6}"/>
              </a:ext>
            </a:extLst>
          </p:cNvPr>
          <p:cNvSpPr/>
          <p:nvPr/>
        </p:nvSpPr>
        <p:spPr>
          <a:xfrm>
            <a:off x="4650675" y="1309686"/>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7" name="Rectangle 136">
            <a:extLst>
              <a:ext uri="{FF2B5EF4-FFF2-40B4-BE49-F238E27FC236}">
                <a16:creationId xmlns:a16="http://schemas.microsoft.com/office/drawing/2014/main" id="{6F3E5FE2-953A-8541-965B-56426DD39697}"/>
              </a:ext>
            </a:extLst>
          </p:cNvPr>
          <p:cNvSpPr/>
          <p:nvPr/>
        </p:nvSpPr>
        <p:spPr>
          <a:xfrm>
            <a:off x="1232566" y="2326206"/>
            <a:ext cx="1858413" cy="228952"/>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Campaigns and Projects</a:t>
            </a:r>
          </a:p>
        </p:txBody>
      </p:sp>
      <p:sp>
        <p:nvSpPr>
          <p:cNvPr id="138" name="Up-Down Arrow 137">
            <a:extLst>
              <a:ext uri="{FF2B5EF4-FFF2-40B4-BE49-F238E27FC236}">
                <a16:creationId xmlns:a16="http://schemas.microsoft.com/office/drawing/2014/main" id="{989A14E5-429F-1842-8765-C167F0C11871}"/>
              </a:ext>
            </a:extLst>
          </p:cNvPr>
          <p:cNvSpPr/>
          <p:nvPr/>
        </p:nvSpPr>
        <p:spPr>
          <a:xfrm>
            <a:off x="2107121" y="2130261"/>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9" name="Up-Down Arrow 138">
            <a:extLst>
              <a:ext uri="{FF2B5EF4-FFF2-40B4-BE49-F238E27FC236}">
                <a16:creationId xmlns:a16="http://schemas.microsoft.com/office/drawing/2014/main" id="{CD3D2128-62FD-1348-A7D9-2BBB3527B7F1}"/>
              </a:ext>
            </a:extLst>
          </p:cNvPr>
          <p:cNvSpPr/>
          <p:nvPr/>
        </p:nvSpPr>
        <p:spPr>
          <a:xfrm>
            <a:off x="3262884" y="1310418"/>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0" name="Up-Down Arrow 139">
            <a:extLst>
              <a:ext uri="{FF2B5EF4-FFF2-40B4-BE49-F238E27FC236}">
                <a16:creationId xmlns:a16="http://schemas.microsoft.com/office/drawing/2014/main" id="{4DF0C4C6-5C8A-DE47-9BEE-874F1F116E2E}"/>
              </a:ext>
            </a:extLst>
          </p:cNvPr>
          <p:cNvSpPr/>
          <p:nvPr/>
        </p:nvSpPr>
        <p:spPr>
          <a:xfrm>
            <a:off x="1584207" y="2536131"/>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1" name="Up-Down Arrow 140">
            <a:extLst>
              <a:ext uri="{FF2B5EF4-FFF2-40B4-BE49-F238E27FC236}">
                <a16:creationId xmlns:a16="http://schemas.microsoft.com/office/drawing/2014/main" id="{22995FA8-2547-404C-AD4C-4ECA91D41874}"/>
              </a:ext>
            </a:extLst>
          </p:cNvPr>
          <p:cNvSpPr/>
          <p:nvPr/>
        </p:nvSpPr>
        <p:spPr>
          <a:xfrm>
            <a:off x="2602026" y="2539228"/>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2" name="TextBox 141">
            <a:extLst>
              <a:ext uri="{FF2B5EF4-FFF2-40B4-BE49-F238E27FC236}">
                <a16:creationId xmlns:a16="http://schemas.microsoft.com/office/drawing/2014/main" id="{B0F35B8B-9747-974F-9DCB-55F1A6BE0DF9}"/>
              </a:ext>
            </a:extLst>
          </p:cNvPr>
          <p:cNvSpPr txBox="1"/>
          <p:nvPr/>
        </p:nvSpPr>
        <p:spPr bwMode="auto">
          <a:xfrm>
            <a:off x="2264931" y="2125810"/>
            <a:ext cx="492443"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Rollout</a:t>
            </a:r>
          </a:p>
        </p:txBody>
      </p:sp>
      <p:sp>
        <p:nvSpPr>
          <p:cNvPr id="143" name="Rectangle 142">
            <a:extLst>
              <a:ext uri="{FF2B5EF4-FFF2-40B4-BE49-F238E27FC236}">
                <a16:creationId xmlns:a16="http://schemas.microsoft.com/office/drawing/2014/main" id="{D8B5146A-069E-3349-89C6-B74E6A27A299}"/>
              </a:ext>
            </a:extLst>
          </p:cNvPr>
          <p:cNvSpPr/>
          <p:nvPr/>
        </p:nvSpPr>
        <p:spPr bwMode="auto">
          <a:xfrm>
            <a:off x="5596208" y="3413760"/>
            <a:ext cx="2287943" cy="1178560"/>
          </a:xfrm>
          <a:prstGeom prst="rect">
            <a:avLst/>
          </a:prstGeom>
          <a:solidFill>
            <a:srgbClr val="F79646">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4" name="Curved Left Arrow 143">
            <a:extLst>
              <a:ext uri="{FF2B5EF4-FFF2-40B4-BE49-F238E27FC236}">
                <a16:creationId xmlns:a16="http://schemas.microsoft.com/office/drawing/2014/main" id="{E4F013D0-7285-634D-B35E-1638B89D7AD4}"/>
              </a:ext>
            </a:extLst>
          </p:cNvPr>
          <p:cNvSpPr/>
          <p:nvPr/>
        </p:nvSpPr>
        <p:spPr>
          <a:xfrm flipV="1">
            <a:off x="5465084" y="3997432"/>
            <a:ext cx="211635" cy="429062"/>
          </a:xfrm>
          <a:prstGeom prst="curvedLef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5" name="Oval 144">
            <a:extLst>
              <a:ext uri="{FF2B5EF4-FFF2-40B4-BE49-F238E27FC236}">
                <a16:creationId xmlns:a16="http://schemas.microsoft.com/office/drawing/2014/main" id="{9D8BF40F-68A2-354B-BB95-47032D82C9DA}"/>
              </a:ext>
            </a:extLst>
          </p:cNvPr>
          <p:cNvSpPr/>
          <p:nvPr/>
        </p:nvSpPr>
        <p:spPr bwMode="auto">
          <a:xfrm>
            <a:off x="5236058" y="2760494"/>
            <a:ext cx="280991"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2</a:t>
            </a:r>
          </a:p>
        </p:txBody>
      </p:sp>
      <p:sp>
        <p:nvSpPr>
          <p:cNvPr id="146" name="Rectangle 145">
            <a:extLst>
              <a:ext uri="{FF2B5EF4-FFF2-40B4-BE49-F238E27FC236}">
                <a16:creationId xmlns:a16="http://schemas.microsoft.com/office/drawing/2014/main" id="{96DD4217-A599-0C47-829B-6CB1AFAC8622}"/>
              </a:ext>
            </a:extLst>
          </p:cNvPr>
          <p:cNvSpPr/>
          <p:nvPr/>
        </p:nvSpPr>
        <p:spPr>
          <a:xfrm>
            <a:off x="6244751" y="3469355"/>
            <a:ext cx="1586780" cy="1015212"/>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Discovery</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Metadata (profile data, technical classification, data classification,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data quality assessment, …)</a:t>
            </a:r>
          </a:p>
        </p:txBody>
      </p:sp>
      <p:sp>
        <p:nvSpPr>
          <p:cNvPr id="147" name="Left-Right Arrow 146">
            <a:extLst>
              <a:ext uri="{FF2B5EF4-FFF2-40B4-BE49-F238E27FC236}">
                <a16:creationId xmlns:a16="http://schemas.microsoft.com/office/drawing/2014/main" id="{7CFFC089-A2C3-704F-B4C0-B4B56F8B86A8}"/>
              </a:ext>
            </a:extLst>
          </p:cNvPr>
          <p:cNvSpPr/>
          <p:nvPr/>
        </p:nvSpPr>
        <p:spPr>
          <a:xfrm>
            <a:off x="5456125" y="3702148"/>
            <a:ext cx="788669" cy="102288"/>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8" name="TextBox 147">
            <a:extLst>
              <a:ext uri="{FF2B5EF4-FFF2-40B4-BE49-F238E27FC236}">
                <a16:creationId xmlns:a16="http://schemas.microsoft.com/office/drawing/2014/main" id="{5699CC3F-F35E-4D46-B60B-E61393435088}"/>
              </a:ext>
            </a:extLst>
          </p:cNvPr>
          <p:cNvSpPr txBox="1"/>
          <p:nvPr/>
        </p:nvSpPr>
        <p:spPr bwMode="auto">
          <a:xfrm>
            <a:off x="5551913" y="3521705"/>
            <a:ext cx="78178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Augmentation</a:t>
            </a:r>
          </a:p>
        </p:txBody>
      </p:sp>
      <p:sp>
        <p:nvSpPr>
          <p:cNvPr id="149" name="Rectangle 148">
            <a:extLst>
              <a:ext uri="{FF2B5EF4-FFF2-40B4-BE49-F238E27FC236}">
                <a16:creationId xmlns:a16="http://schemas.microsoft.com/office/drawing/2014/main" id="{D94C3F44-2844-E24D-9F1A-13F8D190E625}"/>
              </a:ext>
            </a:extLst>
          </p:cNvPr>
          <p:cNvSpPr/>
          <p:nvPr/>
        </p:nvSpPr>
        <p:spPr bwMode="auto">
          <a:xfrm>
            <a:off x="1138315" y="3383281"/>
            <a:ext cx="2744190" cy="589280"/>
          </a:xfrm>
          <a:prstGeom prst="rect">
            <a:avLst/>
          </a:prstGeom>
          <a:solidFill>
            <a:srgbClr val="EEECE1">
              <a:lumMod val="75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50" name="TextBox 149">
            <a:extLst>
              <a:ext uri="{FF2B5EF4-FFF2-40B4-BE49-F238E27FC236}">
                <a16:creationId xmlns:a16="http://schemas.microsoft.com/office/drawing/2014/main" id="{A7334B63-6453-9A49-BA1E-E30783AF1200}"/>
              </a:ext>
            </a:extLst>
          </p:cNvPr>
          <p:cNvSpPr txBox="1"/>
          <p:nvPr/>
        </p:nvSpPr>
        <p:spPr bwMode="auto">
          <a:xfrm>
            <a:off x="1748432" y="3352449"/>
            <a:ext cx="65915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solidFill>
                  <a:prstClr val="black"/>
                </a:solidFill>
                <a:latin typeface="Calibri" pitchFamily="-1" charset="0"/>
                <a:ea typeface="ＭＳ Ｐゴシック" charset="0"/>
              </a:rPr>
              <a:t>Instrument</a:t>
            </a:r>
          </a:p>
        </p:txBody>
      </p:sp>
      <p:sp>
        <p:nvSpPr>
          <p:cNvPr id="151" name="TextBox 150">
            <a:extLst>
              <a:ext uri="{FF2B5EF4-FFF2-40B4-BE49-F238E27FC236}">
                <a16:creationId xmlns:a16="http://schemas.microsoft.com/office/drawing/2014/main" id="{19E917DE-3552-014E-AC5B-9A036EFBA341}"/>
              </a:ext>
            </a:extLst>
          </p:cNvPr>
          <p:cNvSpPr txBox="1"/>
          <p:nvPr/>
        </p:nvSpPr>
        <p:spPr bwMode="auto">
          <a:xfrm>
            <a:off x="3420385" y="3475267"/>
            <a:ext cx="659606"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Association</a:t>
            </a:r>
          </a:p>
        </p:txBody>
      </p:sp>
      <p:sp>
        <p:nvSpPr>
          <p:cNvPr id="152" name="Rectangle 151">
            <a:extLst>
              <a:ext uri="{FF2B5EF4-FFF2-40B4-BE49-F238E27FC236}">
                <a16:creationId xmlns:a16="http://schemas.microsoft.com/office/drawing/2014/main" id="{1C6F9679-7B60-2C4C-A046-FB69A1CB89D6}"/>
              </a:ext>
            </a:extLst>
          </p:cNvPr>
          <p:cNvSpPr/>
          <p:nvPr/>
        </p:nvSpPr>
        <p:spPr>
          <a:xfrm>
            <a:off x="1249258" y="3526071"/>
            <a:ext cx="2222354" cy="388823"/>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Information Process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Instrumentation (design lineage)</a:t>
            </a:r>
          </a:p>
        </p:txBody>
      </p:sp>
      <p:sp>
        <p:nvSpPr>
          <p:cNvPr id="153" name="Left-Right Arrow 152">
            <a:extLst>
              <a:ext uri="{FF2B5EF4-FFF2-40B4-BE49-F238E27FC236}">
                <a16:creationId xmlns:a16="http://schemas.microsoft.com/office/drawing/2014/main" id="{0DA557A6-C80A-5049-B3E6-54AF7AC2AA24}"/>
              </a:ext>
            </a:extLst>
          </p:cNvPr>
          <p:cNvSpPr/>
          <p:nvPr/>
        </p:nvSpPr>
        <p:spPr>
          <a:xfrm>
            <a:off x="3422959" y="3634734"/>
            <a:ext cx="706844" cy="118078"/>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54" name="Up-Down Arrow 153">
            <a:extLst>
              <a:ext uri="{FF2B5EF4-FFF2-40B4-BE49-F238E27FC236}">
                <a16:creationId xmlns:a16="http://schemas.microsoft.com/office/drawing/2014/main" id="{40DA4FF3-A612-AF45-BED3-5BD200017A27}"/>
              </a:ext>
            </a:extLst>
          </p:cNvPr>
          <p:cNvSpPr/>
          <p:nvPr/>
        </p:nvSpPr>
        <p:spPr>
          <a:xfrm>
            <a:off x="1574050" y="3277838"/>
            <a:ext cx="156717" cy="318829"/>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55" name="Oval 154">
            <a:extLst>
              <a:ext uri="{FF2B5EF4-FFF2-40B4-BE49-F238E27FC236}">
                <a16:creationId xmlns:a16="http://schemas.microsoft.com/office/drawing/2014/main" id="{34791AC2-E49A-724E-92F2-0C5504A26A75}"/>
              </a:ext>
            </a:extLst>
          </p:cNvPr>
          <p:cNvSpPr/>
          <p:nvPr/>
        </p:nvSpPr>
        <p:spPr bwMode="auto">
          <a:xfrm>
            <a:off x="5795024" y="4085463"/>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6</a:t>
            </a:r>
          </a:p>
        </p:txBody>
      </p:sp>
      <p:sp>
        <p:nvSpPr>
          <p:cNvPr id="156" name="Oval 155">
            <a:extLst>
              <a:ext uri="{FF2B5EF4-FFF2-40B4-BE49-F238E27FC236}">
                <a16:creationId xmlns:a16="http://schemas.microsoft.com/office/drawing/2014/main" id="{18532559-A834-8A4C-B419-5F1D5C66DD3F}"/>
              </a:ext>
            </a:extLst>
          </p:cNvPr>
          <p:cNvSpPr/>
          <p:nvPr/>
        </p:nvSpPr>
        <p:spPr bwMode="auto">
          <a:xfrm>
            <a:off x="3559824" y="3313303"/>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7</a:t>
            </a:r>
          </a:p>
        </p:txBody>
      </p:sp>
      <p:sp>
        <p:nvSpPr>
          <p:cNvPr id="157" name="Rectangle 156">
            <a:extLst>
              <a:ext uri="{FF2B5EF4-FFF2-40B4-BE49-F238E27FC236}">
                <a16:creationId xmlns:a16="http://schemas.microsoft.com/office/drawing/2014/main" id="{12506D69-8060-294E-89E6-15FBBE50D148}"/>
              </a:ext>
            </a:extLst>
          </p:cNvPr>
          <p:cNvSpPr/>
          <p:nvPr/>
        </p:nvSpPr>
        <p:spPr bwMode="auto">
          <a:xfrm>
            <a:off x="1119187" y="3967344"/>
            <a:ext cx="2761528" cy="649480"/>
          </a:xfrm>
          <a:prstGeom prst="rect">
            <a:avLst/>
          </a:prstGeom>
          <a:solidFill>
            <a:srgbClr val="FFFF66"/>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58" name="Rectangle 157">
            <a:extLst>
              <a:ext uri="{FF2B5EF4-FFF2-40B4-BE49-F238E27FC236}">
                <a16:creationId xmlns:a16="http://schemas.microsoft.com/office/drawing/2014/main" id="{FB80DCAE-3D8C-D445-AFB0-5D8F9903C3C1}"/>
              </a:ext>
            </a:extLst>
          </p:cNvPr>
          <p:cNvSpPr/>
          <p:nvPr/>
        </p:nvSpPr>
        <p:spPr>
          <a:xfrm>
            <a:off x="4032169" y="4215167"/>
            <a:ext cx="1447919" cy="230832"/>
          </a:xfrm>
          <a:prstGeom prst="rect">
            <a:avLst/>
          </a:prstGeom>
        </p:spPr>
        <p:txBody>
          <a:bodyPr wrap="square">
            <a:spAutoFit/>
          </a:bodyPr>
          <a:lstStyle/>
          <a:p>
            <a:pPr algn="ctr" fontAlgn="base">
              <a:spcBef>
                <a:spcPct val="0"/>
              </a:spcBef>
              <a:spcAft>
                <a:spcPct val="0"/>
              </a:spcAft>
              <a:defRPr/>
            </a:pPr>
            <a:r>
              <a:rPr lang="en-US" sz="900" kern="1200" dirty="0">
                <a:solidFill>
                  <a:srgbClr val="1F497D"/>
                </a:solidFill>
                <a:latin typeface="Calibri"/>
                <a:ea typeface="ＭＳ Ｐゴシック"/>
                <a:cs typeface="Calibri"/>
              </a:rPr>
              <a:t>Connectors</a:t>
            </a:r>
          </a:p>
        </p:txBody>
      </p:sp>
      <p:sp>
        <p:nvSpPr>
          <p:cNvPr id="159" name="Rectangle 158">
            <a:extLst>
              <a:ext uri="{FF2B5EF4-FFF2-40B4-BE49-F238E27FC236}">
                <a16:creationId xmlns:a16="http://schemas.microsoft.com/office/drawing/2014/main" id="{C562CBCC-5198-BC43-8DF8-FBC36A837A6C}"/>
              </a:ext>
            </a:extLst>
          </p:cNvPr>
          <p:cNvSpPr/>
          <p:nvPr/>
        </p:nvSpPr>
        <p:spPr>
          <a:xfrm>
            <a:off x="1250157" y="4078941"/>
            <a:ext cx="2206248" cy="433294"/>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Basic Types, Infrastructure and Systems</a:t>
            </a:r>
          </a:p>
        </p:txBody>
      </p:sp>
      <p:sp>
        <p:nvSpPr>
          <p:cNvPr id="160" name="TextBox 159">
            <a:extLst>
              <a:ext uri="{FF2B5EF4-FFF2-40B4-BE49-F238E27FC236}">
                <a16:creationId xmlns:a16="http://schemas.microsoft.com/office/drawing/2014/main" id="{855738D7-7183-5349-825C-AB0ABA83D1EA}"/>
              </a:ext>
            </a:extLst>
          </p:cNvPr>
          <p:cNvSpPr txBox="1"/>
          <p:nvPr/>
        </p:nvSpPr>
        <p:spPr bwMode="auto">
          <a:xfrm>
            <a:off x="3459544" y="4084772"/>
            <a:ext cx="466794"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solidFill>
                  <a:prstClr val="black"/>
                </a:solidFill>
                <a:latin typeface="Calibri" pitchFamily="-1" charset="0"/>
                <a:ea typeface="ＭＳ Ｐゴシック" charset="0"/>
              </a:rPr>
              <a:t>Access</a:t>
            </a:r>
          </a:p>
        </p:txBody>
      </p:sp>
      <p:sp>
        <p:nvSpPr>
          <p:cNvPr id="161" name="Left-Right Arrow 160">
            <a:extLst>
              <a:ext uri="{FF2B5EF4-FFF2-40B4-BE49-F238E27FC236}">
                <a16:creationId xmlns:a16="http://schemas.microsoft.com/office/drawing/2014/main" id="{D9EE7EF7-8BB5-A044-99AA-E63DBB0E8620}"/>
              </a:ext>
            </a:extLst>
          </p:cNvPr>
          <p:cNvSpPr/>
          <p:nvPr/>
        </p:nvSpPr>
        <p:spPr>
          <a:xfrm>
            <a:off x="3403264" y="4283815"/>
            <a:ext cx="706844" cy="123827"/>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62" name="Oval 161">
            <a:extLst>
              <a:ext uri="{FF2B5EF4-FFF2-40B4-BE49-F238E27FC236}">
                <a16:creationId xmlns:a16="http://schemas.microsoft.com/office/drawing/2014/main" id="{F0E95A7D-A2C7-E54A-BD12-664E167B0E02}"/>
              </a:ext>
            </a:extLst>
          </p:cNvPr>
          <p:cNvSpPr/>
          <p:nvPr/>
        </p:nvSpPr>
        <p:spPr bwMode="auto">
          <a:xfrm>
            <a:off x="1164183" y="4018694"/>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0</a:t>
            </a:r>
          </a:p>
        </p:txBody>
      </p:sp>
      <p:sp>
        <p:nvSpPr>
          <p:cNvPr id="3" name="Slide Number Placeholder 2">
            <a:extLst>
              <a:ext uri="{FF2B5EF4-FFF2-40B4-BE49-F238E27FC236}">
                <a16:creationId xmlns:a16="http://schemas.microsoft.com/office/drawing/2014/main" id="{83E2467A-7D57-5344-BBD8-F08DA4FD6A42}"/>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14</a:t>
            </a:fld>
            <a:endParaRPr lang="en-US" sz="1000"/>
          </a:p>
        </p:txBody>
      </p:sp>
    </p:spTree>
    <p:extLst>
      <p:ext uri="{BB962C8B-B14F-4D97-AF65-F5344CB8AC3E}">
        <p14:creationId xmlns:p14="http://schemas.microsoft.com/office/powerpoint/2010/main" val="234184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a:t>Open metadata and governance </a:t>
            </a:r>
            <a:br>
              <a:rPr lang="en-US"/>
            </a:br>
            <a:r>
              <a:rPr lang="en-US"/>
              <a:t>integration patterns </a:t>
            </a:r>
            <a:endParaRPr lang="en-US" dirty="0"/>
          </a:p>
        </p:txBody>
      </p:sp>
      <p:sp>
        <p:nvSpPr>
          <p:cNvPr id="10" name="Rounded Rectangular Callout 9">
            <a:extLst>
              <a:ext uri="{FF2B5EF4-FFF2-40B4-BE49-F238E27FC236}">
                <a16:creationId xmlns:a16="http://schemas.microsoft.com/office/drawing/2014/main" id="{E03091A7-2490-D244-8FB0-1FAC538E5343}"/>
              </a:ext>
            </a:extLst>
          </p:cNvPr>
          <p:cNvSpPr/>
          <p:nvPr/>
        </p:nvSpPr>
        <p:spPr>
          <a:xfrm>
            <a:off x="5096256" y="1485209"/>
            <a:ext cx="1990061" cy="490130"/>
          </a:xfrm>
          <a:prstGeom prst="wedgeRoundRectCallout">
            <a:avLst>
              <a:gd name="adj1" fmla="val -53587"/>
              <a:gd name="adj2" fmla="val 136413"/>
              <a:gd name="adj3" fmla="val 16667"/>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1F497D"/>
                </a:solidFill>
                <a:latin typeface="Calibri"/>
                <a:cs typeface="Calibri"/>
              </a:rPr>
              <a:t>IBM Information Governance Catalog</a:t>
            </a:r>
          </a:p>
        </p:txBody>
      </p:sp>
      <p:sp>
        <p:nvSpPr>
          <p:cNvPr id="11" name="Rounded Rectangular Callout 10">
            <a:extLst>
              <a:ext uri="{FF2B5EF4-FFF2-40B4-BE49-F238E27FC236}">
                <a16:creationId xmlns:a16="http://schemas.microsoft.com/office/drawing/2014/main" id="{9D98D17A-2F24-0D43-ABFF-B15F6F507A32}"/>
              </a:ext>
            </a:extLst>
          </p:cNvPr>
          <p:cNvSpPr/>
          <p:nvPr/>
        </p:nvSpPr>
        <p:spPr>
          <a:xfrm>
            <a:off x="3316313" y="1527229"/>
            <a:ext cx="1096869" cy="464725"/>
          </a:xfrm>
          <a:prstGeom prst="wedgeRoundRectCallout">
            <a:avLst>
              <a:gd name="adj1" fmla="val -53587"/>
              <a:gd name="adj2" fmla="val 136413"/>
              <a:gd name="adj3" fmla="val 16667"/>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solidFill>
                  <a:srgbClr val="1F497D"/>
                </a:solidFill>
                <a:latin typeface="Calibri"/>
                <a:cs typeface="Calibri"/>
              </a:rPr>
              <a:t>Apache Atlas</a:t>
            </a:r>
          </a:p>
        </p:txBody>
      </p:sp>
      <p:pic>
        <p:nvPicPr>
          <p:cNvPr id="7" name="Picture 6">
            <a:extLst>
              <a:ext uri="{FF2B5EF4-FFF2-40B4-BE49-F238E27FC236}">
                <a16:creationId xmlns:a16="http://schemas.microsoft.com/office/drawing/2014/main" id="{4E7CFB86-5718-984B-A5E2-4C6AEBA04723}"/>
              </a:ext>
            </a:extLst>
          </p:cNvPr>
          <p:cNvPicPr>
            <a:picLocks noChangeAspect="1"/>
          </p:cNvPicPr>
          <p:nvPr/>
        </p:nvPicPr>
        <p:blipFill>
          <a:blip r:embed="rId3"/>
          <a:stretch>
            <a:fillRect/>
          </a:stretch>
        </p:blipFill>
        <p:spPr>
          <a:xfrm>
            <a:off x="892742" y="2280433"/>
            <a:ext cx="7040880" cy="2794000"/>
          </a:xfrm>
          <a:prstGeom prst="rect">
            <a:avLst/>
          </a:prstGeom>
        </p:spPr>
      </p:pic>
    </p:spTree>
    <p:extLst>
      <p:ext uri="{BB962C8B-B14F-4D97-AF65-F5344CB8AC3E}">
        <p14:creationId xmlns:p14="http://schemas.microsoft.com/office/powerpoint/2010/main" val="164025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GB"/>
              <a:t>Business meaning of the underlying assets</a:t>
            </a:r>
            <a:endParaRPr lang="en-GB" dirty="0"/>
          </a:p>
        </p:txBody>
      </p:sp>
      <p:sp>
        <p:nvSpPr>
          <p:cNvPr id="34" name="Rectangle 33">
            <a:extLst>
              <a:ext uri="{FF2B5EF4-FFF2-40B4-BE49-F238E27FC236}">
                <a16:creationId xmlns:a16="http://schemas.microsoft.com/office/drawing/2014/main" id="{6279101F-7817-7C41-8FE1-F1CBA0268E17}"/>
              </a:ext>
            </a:extLst>
          </p:cNvPr>
          <p:cNvSpPr/>
          <p:nvPr/>
        </p:nvSpPr>
        <p:spPr>
          <a:xfrm>
            <a:off x="157217" y="834630"/>
            <a:ext cx="8759825" cy="2187178"/>
          </a:xfrm>
          <a:prstGeom prst="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anchor="b"/>
          <a:lstStyle/>
          <a:p>
            <a:pPr algn="r">
              <a:defRPr/>
            </a:pPr>
            <a:r>
              <a:rPr lang="en-US" sz="1600" b="1" dirty="0">
                <a:solidFill>
                  <a:schemeClr val="tx2"/>
                </a:solidFill>
                <a:latin typeface="Calibri"/>
                <a:cs typeface="Calibri"/>
              </a:rPr>
              <a:t>Business</a:t>
            </a:r>
          </a:p>
          <a:p>
            <a:pPr algn="r">
              <a:defRPr/>
            </a:pPr>
            <a:r>
              <a:rPr lang="en-US" sz="1600" b="1" dirty="0">
                <a:solidFill>
                  <a:schemeClr val="tx2"/>
                </a:solidFill>
                <a:latin typeface="Calibri"/>
                <a:cs typeface="Calibri"/>
              </a:rPr>
              <a:t>metadata</a:t>
            </a:r>
          </a:p>
        </p:txBody>
      </p:sp>
      <p:sp>
        <p:nvSpPr>
          <p:cNvPr id="35" name="Rectangle 34">
            <a:extLst>
              <a:ext uri="{FF2B5EF4-FFF2-40B4-BE49-F238E27FC236}">
                <a16:creationId xmlns:a16="http://schemas.microsoft.com/office/drawing/2014/main" id="{F6D119F7-44AD-DA4E-97A3-369DD4C24131}"/>
              </a:ext>
            </a:extLst>
          </p:cNvPr>
          <p:cNvSpPr/>
          <p:nvPr/>
        </p:nvSpPr>
        <p:spPr>
          <a:xfrm>
            <a:off x="157163" y="3045646"/>
            <a:ext cx="8763000" cy="1316831"/>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a:lstStyle/>
          <a:p>
            <a:pPr algn="r">
              <a:defRPr/>
            </a:pPr>
            <a:r>
              <a:rPr lang="en-US" sz="1600" b="1" dirty="0">
                <a:solidFill>
                  <a:schemeClr val="tx2"/>
                </a:solidFill>
                <a:latin typeface="Calibri"/>
                <a:cs typeface="Calibri"/>
              </a:rPr>
              <a:t>Structural</a:t>
            </a:r>
          </a:p>
          <a:p>
            <a:pPr algn="r">
              <a:defRPr/>
            </a:pPr>
            <a:r>
              <a:rPr lang="en-US" sz="1600" b="1" dirty="0">
                <a:solidFill>
                  <a:schemeClr val="tx2"/>
                </a:solidFill>
                <a:latin typeface="Calibri"/>
                <a:cs typeface="Calibri"/>
              </a:rPr>
              <a:t>metadata for</a:t>
            </a:r>
          </a:p>
          <a:p>
            <a:pPr algn="r">
              <a:defRPr/>
            </a:pPr>
            <a:r>
              <a:rPr lang="en-US" sz="1600" b="1" dirty="0">
                <a:solidFill>
                  <a:schemeClr val="tx2"/>
                </a:solidFill>
                <a:latin typeface="Calibri"/>
                <a:cs typeface="Calibri"/>
              </a:rPr>
              <a:t>a data store</a:t>
            </a:r>
          </a:p>
        </p:txBody>
      </p:sp>
      <p:cxnSp>
        <p:nvCxnSpPr>
          <p:cNvPr id="36" name="Straight Connector 35">
            <a:extLst>
              <a:ext uri="{FF2B5EF4-FFF2-40B4-BE49-F238E27FC236}">
                <a16:creationId xmlns:a16="http://schemas.microsoft.com/office/drawing/2014/main" id="{5BA24EEC-8434-F847-88C5-7ED9003B354E}"/>
              </a:ext>
            </a:extLst>
          </p:cNvPr>
          <p:cNvCxnSpPr/>
          <p:nvPr/>
        </p:nvCxnSpPr>
        <p:spPr bwMode="auto">
          <a:xfrm>
            <a:off x="1955800" y="3273029"/>
            <a:ext cx="4452938" cy="0"/>
          </a:xfrm>
          <a:prstGeom prst="line">
            <a:avLst/>
          </a:prstGeom>
          <a:solidFill>
            <a:srgbClr val="CC99FF"/>
          </a:solidFill>
          <a:ln w="19050" cap="flat" cmpd="sng" algn="ctr">
            <a:solidFill>
              <a:schemeClr val="tx2"/>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37" name="Straight Connector 36">
            <a:extLst>
              <a:ext uri="{FF2B5EF4-FFF2-40B4-BE49-F238E27FC236}">
                <a16:creationId xmlns:a16="http://schemas.microsoft.com/office/drawing/2014/main" id="{86636FE6-10A9-A341-B4E2-E98D4A78E211}"/>
              </a:ext>
            </a:extLst>
          </p:cNvPr>
          <p:cNvCxnSpPr/>
          <p:nvPr/>
        </p:nvCxnSpPr>
        <p:spPr bwMode="auto">
          <a:xfrm>
            <a:off x="1958976" y="4176713"/>
            <a:ext cx="4452938" cy="0"/>
          </a:xfrm>
          <a:prstGeom prst="line">
            <a:avLst/>
          </a:prstGeom>
          <a:solidFill>
            <a:srgbClr val="CC99FF"/>
          </a:solidFill>
          <a:ln w="19050" cap="flat" cmpd="sng" algn="ctr">
            <a:solidFill>
              <a:schemeClr val="tx2"/>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8" name="Rectangle 37">
            <a:extLst>
              <a:ext uri="{FF2B5EF4-FFF2-40B4-BE49-F238E27FC236}">
                <a16:creationId xmlns:a16="http://schemas.microsoft.com/office/drawing/2014/main" id="{0D1374D6-D4F4-B748-919A-BE7D6E8348FF}"/>
              </a:ext>
            </a:extLst>
          </p:cNvPr>
          <p:cNvSpPr/>
          <p:nvPr/>
        </p:nvSpPr>
        <p:spPr>
          <a:xfrm>
            <a:off x="1751013" y="3268293"/>
            <a:ext cx="971550" cy="91201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200" cap="small" dirty="0" err="1">
                <a:solidFill>
                  <a:srgbClr val="1F497D"/>
                </a:solidFill>
                <a:latin typeface="Calibri"/>
                <a:cs typeface="Calibri"/>
              </a:rPr>
              <a:t>EmpName</a:t>
            </a:r>
            <a:endParaRPr lang="en-US" sz="1200" cap="small" dirty="0">
              <a:solidFill>
                <a:srgbClr val="1F497D"/>
              </a:solidFill>
              <a:latin typeface="Calibri"/>
              <a:cs typeface="Calibri"/>
            </a:endParaRPr>
          </a:p>
        </p:txBody>
      </p:sp>
      <p:sp>
        <p:nvSpPr>
          <p:cNvPr id="39" name="Rectangle 38">
            <a:extLst>
              <a:ext uri="{FF2B5EF4-FFF2-40B4-BE49-F238E27FC236}">
                <a16:creationId xmlns:a16="http://schemas.microsoft.com/office/drawing/2014/main" id="{CB0C8306-5DF2-8B47-8E3D-940FF0E7573C}"/>
              </a:ext>
            </a:extLst>
          </p:cNvPr>
          <p:cNvSpPr/>
          <p:nvPr/>
        </p:nvSpPr>
        <p:spPr>
          <a:xfrm>
            <a:off x="2725738" y="3268293"/>
            <a:ext cx="971550" cy="91201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200" cap="small" dirty="0" err="1">
                <a:solidFill>
                  <a:srgbClr val="1F497D"/>
                </a:solidFill>
                <a:latin typeface="Calibri"/>
                <a:cs typeface="Calibri"/>
              </a:rPr>
              <a:t>EmpNo</a:t>
            </a:r>
            <a:endParaRPr lang="en-US" sz="1200" cap="small" dirty="0">
              <a:solidFill>
                <a:srgbClr val="1F497D"/>
              </a:solidFill>
              <a:latin typeface="Calibri"/>
              <a:cs typeface="Calibri"/>
            </a:endParaRPr>
          </a:p>
        </p:txBody>
      </p:sp>
      <p:sp>
        <p:nvSpPr>
          <p:cNvPr id="40" name="Rectangle 39">
            <a:extLst>
              <a:ext uri="{FF2B5EF4-FFF2-40B4-BE49-F238E27FC236}">
                <a16:creationId xmlns:a16="http://schemas.microsoft.com/office/drawing/2014/main" id="{D94C985C-6CF2-E64A-A9C6-2A3C9651C780}"/>
              </a:ext>
            </a:extLst>
          </p:cNvPr>
          <p:cNvSpPr/>
          <p:nvPr/>
        </p:nvSpPr>
        <p:spPr>
          <a:xfrm>
            <a:off x="3698875" y="3268293"/>
            <a:ext cx="971550" cy="91201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200" cap="small" dirty="0" err="1">
                <a:solidFill>
                  <a:srgbClr val="1F497D"/>
                </a:solidFill>
                <a:latin typeface="Calibri"/>
                <a:cs typeface="Calibri"/>
              </a:rPr>
              <a:t>JobCode</a:t>
            </a:r>
            <a:endParaRPr lang="en-US" sz="1200" cap="small" dirty="0">
              <a:solidFill>
                <a:srgbClr val="1F497D"/>
              </a:solidFill>
              <a:latin typeface="Calibri"/>
              <a:cs typeface="Calibri"/>
            </a:endParaRPr>
          </a:p>
        </p:txBody>
      </p:sp>
      <p:sp>
        <p:nvSpPr>
          <p:cNvPr id="41" name="Rectangle 40">
            <a:extLst>
              <a:ext uri="{FF2B5EF4-FFF2-40B4-BE49-F238E27FC236}">
                <a16:creationId xmlns:a16="http://schemas.microsoft.com/office/drawing/2014/main" id="{936C6357-9FE8-D14B-B53E-5747893F600C}"/>
              </a:ext>
            </a:extLst>
          </p:cNvPr>
          <p:cNvSpPr/>
          <p:nvPr/>
        </p:nvSpPr>
        <p:spPr>
          <a:xfrm>
            <a:off x="5932488" y="3268293"/>
            <a:ext cx="971550" cy="91201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200" cap="small" dirty="0">
                <a:solidFill>
                  <a:srgbClr val="1F497D"/>
                </a:solidFill>
                <a:latin typeface="Calibri"/>
                <a:cs typeface="Calibri"/>
              </a:rPr>
              <a:t>Salary</a:t>
            </a:r>
          </a:p>
        </p:txBody>
      </p:sp>
      <p:sp>
        <p:nvSpPr>
          <p:cNvPr id="42" name="Rectangle 41">
            <a:extLst>
              <a:ext uri="{FF2B5EF4-FFF2-40B4-BE49-F238E27FC236}">
                <a16:creationId xmlns:a16="http://schemas.microsoft.com/office/drawing/2014/main" id="{2AC00B24-749E-504C-B55E-6DA3B67DF4B0}"/>
              </a:ext>
            </a:extLst>
          </p:cNvPr>
          <p:cNvSpPr/>
          <p:nvPr/>
        </p:nvSpPr>
        <p:spPr>
          <a:xfrm rot="16200000">
            <a:off x="961839" y="3465451"/>
            <a:ext cx="1070372" cy="490317"/>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cap="small" dirty="0">
                <a:solidFill>
                  <a:srgbClr val="1F497D"/>
                </a:solidFill>
                <a:latin typeface="Calibri"/>
                <a:cs typeface="Calibri"/>
              </a:rPr>
              <a:t>Employee Record</a:t>
            </a:r>
          </a:p>
        </p:txBody>
      </p:sp>
      <p:sp>
        <p:nvSpPr>
          <p:cNvPr id="43" name="TextBox 42">
            <a:extLst>
              <a:ext uri="{FF2B5EF4-FFF2-40B4-BE49-F238E27FC236}">
                <a16:creationId xmlns:a16="http://schemas.microsoft.com/office/drawing/2014/main" id="{CE722414-BB7D-9043-B390-491FDE6F2C75}"/>
              </a:ext>
            </a:extLst>
          </p:cNvPr>
          <p:cNvSpPr txBox="1"/>
          <p:nvPr/>
        </p:nvSpPr>
        <p:spPr bwMode="auto">
          <a:xfrm>
            <a:off x="1066824" y="906093"/>
            <a:ext cx="907621" cy="307777"/>
          </a:xfrm>
          <a:prstGeom prst="rect">
            <a:avLst/>
          </a:prstGeom>
          <a:solidFill>
            <a:schemeClr val="accent5">
              <a:lumMod val="20000"/>
              <a:lumOff val="80000"/>
            </a:schemeClr>
          </a:solidFill>
          <a:ln w="9525">
            <a:solidFill>
              <a:schemeClr val="accent5"/>
            </a:solidFill>
            <a:miter lim="800000"/>
            <a:headEnd/>
            <a:tailEnd/>
          </a:ln>
        </p:spPr>
        <p:txBody>
          <a:bodyPr wrap="none">
            <a:spAutoFit/>
          </a:bodyPr>
          <a:lstStyle/>
          <a:p>
            <a:pPr>
              <a:defRPr/>
            </a:pPr>
            <a:r>
              <a:rPr lang="en-US" dirty="0">
                <a:latin typeface="Calibri" pitchFamily="-1" charset="0"/>
              </a:rPr>
              <a:t>Employee</a:t>
            </a:r>
          </a:p>
        </p:txBody>
      </p:sp>
      <p:sp>
        <p:nvSpPr>
          <p:cNvPr id="44" name="TextBox 43">
            <a:extLst>
              <a:ext uri="{FF2B5EF4-FFF2-40B4-BE49-F238E27FC236}">
                <a16:creationId xmlns:a16="http://schemas.microsoft.com/office/drawing/2014/main" id="{D3D53130-EA5E-DF45-A059-C7B82B44CEB4}"/>
              </a:ext>
            </a:extLst>
          </p:cNvPr>
          <p:cNvSpPr txBox="1"/>
          <p:nvPr/>
        </p:nvSpPr>
        <p:spPr bwMode="auto">
          <a:xfrm>
            <a:off x="4776810" y="1360911"/>
            <a:ext cx="1247457" cy="307777"/>
          </a:xfrm>
          <a:prstGeom prst="rect">
            <a:avLst/>
          </a:prstGeom>
          <a:solidFill>
            <a:schemeClr val="accent5">
              <a:lumMod val="20000"/>
              <a:lumOff val="80000"/>
            </a:schemeClr>
          </a:solidFill>
          <a:ln w="9525">
            <a:solidFill>
              <a:schemeClr val="accent5"/>
            </a:solidFill>
            <a:miter lim="800000"/>
            <a:headEnd/>
            <a:tailEnd/>
          </a:ln>
        </p:spPr>
        <p:txBody>
          <a:bodyPr wrap="none">
            <a:spAutoFit/>
          </a:bodyPr>
          <a:lstStyle/>
          <a:p>
            <a:pPr>
              <a:defRPr/>
            </a:pPr>
            <a:r>
              <a:rPr lang="en-US" dirty="0">
                <a:latin typeface="Calibri" pitchFamily="-1" charset="0"/>
              </a:rPr>
              <a:t>Work Location</a:t>
            </a:r>
          </a:p>
        </p:txBody>
      </p:sp>
      <p:sp>
        <p:nvSpPr>
          <p:cNvPr id="45" name="TextBox 44">
            <a:extLst>
              <a:ext uri="{FF2B5EF4-FFF2-40B4-BE49-F238E27FC236}">
                <a16:creationId xmlns:a16="http://schemas.microsoft.com/office/drawing/2014/main" id="{CB9670A5-89FB-B04E-80B0-14A428C4A0C3}"/>
              </a:ext>
            </a:extLst>
          </p:cNvPr>
          <p:cNvSpPr txBox="1"/>
          <p:nvPr/>
        </p:nvSpPr>
        <p:spPr bwMode="auto">
          <a:xfrm>
            <a:off x="6638926" y="2309839"/>
            <a:ext cx="1181734" cy="307777"/>
          </a:xfrm>
          <a:prstGeom prst="rect">
            <a:avLst/>
          </a:prstGeom>
          <a:solidFill>
            <a:schemeClr val="accent5">
              <a:lumMod val="20000"/>
              <a:lumOff val="80000"/>
            </a:schemeClr>
          </a:solidFill>
          <a:ln w="9525">
            <a:solidFill>
              <a:schemeClr val="accent5"/>
            </a:solidFill>
            <a:miter lim="800000"/>
            <a:headEnd/>
            <a:tailEnd/>
          </a:ln>
        </p:spPr>
        <p:txBody>
          <a:bodyPr wrap="none">
            <a:spAutoFit/>
          </a:bodyPr>
          <a:lstStyle/>
          <a:p>
            <a:pPr>
              <a:defRPr/>
            </a:pPr>
            <a:r>
              <a:rPr lang="en-US" dirty="0">
                <a:latin typeface="Calibri" pitchFamily="-1" charset="0"/>
              </a:rPr>
              <a:t>Annual Salary</a:t>
            </a:r>
          </a:p>
        </p:txBody>
      </p:sp>
      <p:sp>
        <p:nvSpPr>
          <p:cNvPr id="46" name="TextBox 45">
            <a:extLst>
              <a:ext uri="{FF2B5EF4-FFF2-40B4-BE49-F238E27FC236}">
                <a16:creationId xmlns:a16="http://schemas.microsoft.com/office/drawing/2014/main" id="{75F089D7-1173-5840-BE56-68FBBEC2A995}"/>
              </a:ext>
            </a:extLst>
          </p:cNvPr>
          <p:cNvSpPr txBox="1"/>
          <p:nvPr/>
        </p:nvSpPr>
        <p:spPr bwMode="auto">
          <a:xfrm>
            <a:off x="3797302" y="2024089"/>
            <a:ext cx="793807" cy="307777"/>
          </a:xfrm>
          <a:prstGeom prst="rect">
            <a:avLst/>
          </a:prstGeom>
          <a:solidFill>
            <a:schemeClr val="accent5">
              <a:lumMod val="20000"/>
              <a:lumOff val="80000"/>
            </a:schemeClr>
          </a:solidFill>
          <a:ln w="9525">
            <a:solidFill>
              <a:schemeClr val="accent5"/>
            </a:solidFill>
            <a:miter lim="800000"/>
            <a:headEnd/>
            <a:tailEnd/>
          </a:ln>
        </p:spPr>
        <p:txBody>
          <a:bodyPr wrap="none">
            <a:spAutoFit/>
          </a:bodyPr>
          <a:lstStyle/>
          <a:p>
            <a:pPr>
              <a:defRPr/>
            </a:pPr>
            <a:r>
              <a:rPr lang="en-US" dirty="0">
                <a:latin typeface="Calibri" pitchFamily="-1" charset="0"/>
              </a:rPr>
              <a:t>Job Title</a:t>
            </a:r>
          </a:p>
        </p:txBody>
      </p:sp>
      <p:sp>
        <p:nvSpPr>
          <p:cNvPr id="47" name="TextBox 46">
            <a:extLst>
              <a:ext uri="{FF2B5EF4-FFF2-40B4-BE49-F238E27FC236}">
                <a16:creationId xmlns:a16="http://schemas.microsoft.com/office/drawing/2014/main" id="{5C279C44-BC80-1E4C-A704-8B05032B3563}"/>
              </a:ext>
            </a:extLst>
          </p:cNvPr>
          <p:cNvSpPr txBox="1"/>
          <p:nvPr/>
        </p:nvSpPr>
        <p:spPr bwMode="auto">
          <a:xfrm>
            <a:off x="2397147" y="2256261"/>
            <a:ext cx="1087157" cy="307777"/>
          </a:xfrm>
          <a:prstGeom prst="rect">
            <a:avLst/>
          </a:prstGeom>
          <a:solidFill>
            <a:schemeClr val="accent5">
              <a:lumMod val="20000"/>
              <a:lumOff val="80000"/>
            </a:schemeClr>
          </a:solidFill>
          <a:ln w="9525">
            <a:solidFill>
              <a:schemeClr val="accent5"/>
            </a:solidFill>
            <a:miter lim="800000"/>
            <a:headEnd/>
            <a:tailEnd/>
          </a:ln>
        </p:spPr>
        <p:txBody>
          <a:bodyPr wrap="none">
            <a:spAutoFit/>
          </a:bodyPr>
          <a:lstStyle/>
          <a:p>
            <a:pPr>
              <a:defRPr/>
            </a:pPr>
            <a:r>
              <a:rPr lang="en-US" dirty="0">
                <a:latin typeface="Calibri" pitchFamily="-1" charset="0"/>
              </a:rPr>
              <a:t>Employee Id</a:t>
            </a:r>
          </a:p>
        </p:txBody>
      </p:sp>
      <p:sp>
        <p:nvSpPr>
          <p:cNvPr id="48" name="TextBox 47">
            <a:extLst>
              <a:ext uri="{FF2B5EF4-FFF2-40B4-BE49-F238E27FC236}">
                <a16:creationId xmlns:a16="http://schemas.microsoft.com/office/drawing/2014/main" id="{E17F50B7-A61F-474B-A0FC-A7FE1F2C1AAD}"/>
              </a:ext>
            </a:extLst>
          </p:cNvPr>
          <p:cNvSpPr txBox="1"/>
          <p:nvPr/>
        </p:nvSpPr>
        <p:spPr bwMode="auto">
          <a:xfrm>
            <a:off x="825506" y="2440809"/>
            <a:ext cx="1382110" cy="307777"/>
          </a:xfrm>
          <a:prstGeom prst="rect">
            <a:avLst/>
          </a:prstGeom>
          <a:solidFill>
            <a:schemeClr val="accent5">
              <a:lumMod val="20000"/>
              <a:lumOff val="80000"/>
            </a:schemeClr>
          </a:solidFill>
          <a:ln w="9525">
            <a:solidFill>
              <a:schemeClr val="accent5"/>
            </a:solidFill>
            <a:miter lim="800000"/>
            <a:headEnd/>
            <a:tailEnd/>
          </a:ln>
        </p:spPr>
        <p:txBody>
          <a:bodyPr wrap="none">
            <a:spAutoFit/>
          </a:bodyPr>
          <a:lstStyle/>
          <a:p>
            <a:pPr>
              <a:defRPr/>
            </a:pPr>
            <a:r>
              <a:rPr lang="en-US" dirty="0">
                <a:latin typeface="Calibri" pitchFamily="-1" charset="0"/>
              </a:rPr>
              <a:t>Employee Name</a:t>
            </a:r>
          </a:p>
        </p:txBody>
      </p:sp>
      <p:sp>
        <p:nvSpPr>
          <p:cNvPr id="49" name="TextBox 48">
            <a:extLst>
              <a:ext uri="{FF2B5EF4-FFF2-40B4-BE49-F238E27FC236}">
                <a16:creationId xmlns:a16="http://schemas.microsoft.com/office/drawing/2014/main" id="{8A4F4A43-DD2F-4541-933C-BAA7FBC9B19C}"/>
              </a:ext>
            </a:extLst>
          </p:cNvPr>
          <p:cNvSpPr txBox="1"/>
          <p:nvPr/>
        </p:nvSpPr>
        <p:spPr bwMode="auto">
          <a:xfrm>
            <a:off x="7292984" y="1683570"/>
            <a:ext cx="1348446" cy="307777"/>
          </a:xfrm>
          <a:prstGeom prst="rect">
            <a:avLst/>
          </a:prstGeom>
          <a:solidFill>
            <a:schemeClr val="accent5">
              <a:lumMod val="20000"/>
              <a:lumOff val="80000"/>
            </a:schemeClr>
          </a:solidFill>
          <a:ln w="9525">
            <a:solidFill>
              <a:schemeClr val="accent5"/>
            </a:solidFill>
            <a:miter lim="800000"/>
            <a:headEnd/>
            <a:tailEnd/>
          </a:ln>
        </p:spPr>
        <p:txBody>
          <a:bodyPr wrap="none">
            <a:spAutoFit/>
          </a:bodyPr>
          <a:lstStyle/>
          <a:p>
            <a:pPr>
              <a:defRPr/>
            </a:pPr>
            <a:r>
              <a:rPr lang="en-US" dirty="0">
                <a:latin typeface="Calibri" pitchFamily="-1" charset="0"/>
              </a:rPr>
              <a:t>Hourly Pay Rate</a:t>
            </a:r>
          </a:p>
        </p:txBody>
      </p:sp>
      <p:sp>
        <p:nvSpPr>
          <p:cNvPr id="50" name="TextBox 49">
            <a:extLst>
              <a:ext uri="{FF2B5EF4-FFF2-40B4-BE49-F238E27FC236}">
                <a16:creationId xmlns:a16="http://schemas.microsoft.com/office/drawing/2014/main" id="{E31F866D-5FCF-4245-8377-37C8F97335E9}"/>
              </a:ext>
            </a:extLst>
          </p:cNvPr>
          <p:cNvSpPr txBox="1"/>
          <p:nvPr/>
        </p:nvSpPr>
        <p:spPr bwMode="auto">
          <a:xfrm>
            <a:off x="506415" y="1814539"/>
            <a:ext cx="843501" cy="307777"/>
          </a:xfrm>
          <a:prstGeom prst="rect">
            <a:avLst/>
          </a:prstGeom>
          <a:solidFill>
            <a:schemeClr val="accent5">
              <a:lumMod val="20000"/>
              <a:lumOff val="80000"/>
            </a:schemeClr>
          </a:solidFill>
          <a:ln w="9525">
            <a:solidFill>
              <a:schemeClr val="accent5"/>
            </a:solidFill>
            <a:miter lim="800000"/>
            <a:headEnd/>
            <a:tailEnd/>
          </a:ln>
        </p:spPr>
        <p:txBody>
          <a:bodyPr wrap="none">
            <a:spAutoFit/>
          </a:bodyPr>
          <a:lstStyle/>
          <a:p>
            <a:pPr>
              <a:defRPr/>
            </a:pPr>
            <a:r>
              <a:rPr lang="en-US" dirty="0">
                <a:latin typeface="Calibri" pitchFamily="-1" charset="0"/>
              </a:rPr>
              <a:t>Manager</a:t>
            </a:r>
          </a:p>
        </p:txBody>
      </p:sp>
      <p:cxnSp>
        <p:nvCxnSpPr>
          <p:cNvPr id="51" name="Curved Connector 50">
            <a:extLst>
              <a:ext uri="{FF2B5EF4-FFF2-40B4-BE49-F238E27FC236}">
                <a16:creationId xmlns:a16="http://schemas.microsoft.com/office/drawing/2014/main" id="{FE3C9F0C-F95B-A14C-A840-FFC2DC032416}"/>
              </a:ext>
            </a:extLst>
          </p:cNvPr>
          <p:cNvCxnSpPr>
            <a:stCxn id="43" idx="2"/>
            <a:endCxn id="47" idx="1"/>
          </p:cNvCxnSpPr>
          <p:nvPr/>
        </p:nvCxnSpPr>
        <p:spPr bwMode="auto">
          <a:xfrm rot="16200000" flipH="1">
            <a:off x="1360751" y="1373754"/>
            <a:ext cx="1196280" cy="876512"/>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2" name="Curved Connector 51">
            <a:extLst>
              <a:ext uri="{FF2B5EF4-FFF2-40B4-BE49-F238E27FC236}">
                <a16:creationId xmlns:a16="http://schemas.microsoft.com/office/drawing/2014/main" id="{AF262A8F-340B-4047-81BA-62862FCB9C91}"/>
              </a:ext>
            </a:extLst>
          </p:cNvPr>
          <p:cNvCxnSpPr>
            <a:stCxn id="43" idx="2"/>
            <a:endCxn id="48" idx="0"/>
          </p:cNvCxnSpPr>
          <p:nvPr/>
        </p:nvCxnSpPr>
        <p:spPr bwMode="auto">
          <a:xfrm rot="5400000">
            <a:off x="905129" y="1825302"/>
            <a:ext cx="1226939" cy="4074"/>
          </a:xfrm>
          <a:prstGeom prst="curvedConnector3">
            <a:avLst>
              <a:gd name="adj1" fmla="val 50000"/>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3" name="Curved Connector 52">
            <a:extLst>
              <a:ext uri="{FF2B5EF4-FFF2-40B4-BE49-F238E27FC236}">
                <a16:creationId xmlns:a16="http://schemas.microsoft.com/office/drawing/2014/main" id="{895F5CC4-ACB6-5640-99B1-5A3E34EC3BE1}"/>
              </a:ext>
            </a:extLst>
          </p:cNvPr>
          <p:cNvCxnSpPr>
            <a:stCxn id="43" idx="2"/>
            <a:endCxn id="44" idx="1"/>
          </p:cNvCxnSpPr>
          <p:nvPr/>
        </p:nvCxnSpPr>
        <p:spPr bwMode="auto">
          <a:xfrm rot="16200000" flipH="1">
            <a:off x="2998257" y="-263753"/>
            <a:ext cx="300930" cy="3256175"/>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4" name="Curved Connector 53">
            <a:extLst>
              <a:ext uri="{FF2B5EF4-FFF2-40B4-BE49-F238E27FC236}">
                <a16:creationId xmlns:a16="http://schemas.microsoft.com/office/drawing/2014/main" id="{2F049F5F-3E8C-AC43-A771-636F01CF470F}"/>
              </a:ext>
            </a:extLst>
          </p:cNvPr>
          <p:cNvCxnSpPr>
            <a:stCxn id="43" idx="2"/>
            <a:endCxn id="46" idx="1"/>
          </p:cNvCxnSpPr>
          <p:nvPr/>
        </p:nvCxnSpPr>
        <p:spPr bwMode="auto">
          <a:xfrm rot="16200000" flipH="1">
            <a:off x="2176914" y="557590"/>
            <a:ext cx="964108" cy="2276667"/>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5" name="Curved Connector 54">
            <a:extLst>
              <a:ext uri="{FF2B5EF4-FFF2-40B4-BE49-F238E27FC236}">
                <a16:creationId xmlns:a16="http://schemas.microsoft.com/office/drawing/2014/main" id="{0E90B661-987C-CD4B-BC4F-4A2637FB8B20}"/>
              </a:ext>
            </a:extLst>
          </p:cNvPr>
          <p:cNvCxnSpPr>
            <a:stCxn id="43" idx="2"/>
            <a:endCxn id="50" idx="0"/>
          </p:cNvCxnSpPr>
          <p:nvPr/>
        </p:nvCxnSpPr>
        <p:spPr bwMode="auto">
          <a:xfrm rot="5400000">
            <a:off x="924067" y="1217970"/>
            <a:ext cx="600669" cy="592469"/>
          </a:xfrm>
          <a:prstGeom prst="curvedConnector3">
            <a:avLst>
              <a:gd name="adj1" fmla="val 50000"/>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6" name="TextBox 55">
            <a:extLst>
              <a:ext uri="{FF2B5EF4-FFF2-40B4-BE49-F238E27FC236}">
                <a16:creationId xmlns:a16="http://schemas.microsoft.com/office/drawing/2014/main" id="{30E68A4F-AD5F-2E45-8F95-14E4940AE415}"/>
              </a:ext>
            </a:extLst>
          </p:cNvPr>
          <p:cNvSpPr txBox="1"/>
          <p:nvPr/>
        </p:nvSpPr>
        <p:spPr bwMode="auto">
          <a:xfrm>
            <a:off x="5002215" y="1740720"/>
            <a:ext cx="1601721" cy="307777"/>
          </a:xfrm>
          <a:prstGeom prst="rect">
            <a:avLst/>
          </a:prstGeom>
          <a:solidFill>
            <a:schemeClr val="accent5">
              <a:lumMod val="20000"/>
              <a:lumOff val="80000"/>
            </a:schemeClr>
          </a:solidFill>
          <a:ln w="9525">
            <a:solidFill>
              <a:schemeClr val="accent5"/>
            </a:solidFill>
            <a:miter lim="800000"/>
            <a:headEnd/>
            <a:tailEnd/>
          </a:ln>
        </p:spPr>
        <p:txBody>
          <a:bodyPr wrap="none">
            <a:spAutoFit/>
          </a:bodyPr>
          <a:lstStyle/>
          <a:p>
            <a:pPr>
              <a:defRPr/>
            </a:pPr>
            <a:r>
              <a:rPr lang="en-US" dirty="0">
                <a:latin typeface="Calibri" pitchFamily="-1" charset="0"/>
              </a:rPr>
              <a:t>Compensation Plan</a:t>
            </a:r>
          </a:p>
        </p:txBody>
      </p:sp>
      <p:cxnSp>
        <p:nvCxnSpPr>
          <p:cNvPr id="57" name="Curved Connector 56">
            <a:extLst>
              <a:ext uri="{FF2B5EF4-FFF2-40B4-BE49-F238E27FC236}">
                <a16:creationId xmlns:a16="http://schemas.microsoft.com/office/drawing/2014/main" id="{6BF13635-00EA-1F4A-95AA-DFC641E2A53D}"/>
              </a:ext>
            </a:extLst>
          </p:cNvPr>
          <p:cNvCxnSpPr>
            <a:stCxn id="43" idx="2"/>
            <a:endCxn id="56" idx="1"/>
          </p:cNvCxnSpPr>
          <p:nvPr/>
        </p:nvCxnSpPr>
        <p:spPr bwMode="auto">
          <a:xfrm rot="16200000" flipH="1">
            <a:off x="2921056" y="-186551"/>
            <a:ext cx="680739" cy="3481580"/>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8" name="Curved Connector 57">
            <a:extLst>
              <a:ext uri="{FF2B5EF4-FFF2-40B4-BE49-F238E27FC236}">
                <a16:creationId xmlns:a16="http://schemas.microsoft.com/office/drawing/2014/main" id="{02DD05F1-1F18-FE4A-9E2A-C38D73A744CB}"/>
              </a:ext>
            </a:extLst>
          </p:cNvPr>
          <p:cNvCxnSpPr>
            <a:stCxn id="49" idx="1"/>
            <a:endCxn id="56" idx="2"/>
          </p:cNvCxnSpPr>
          <p:nvPr/>
        </p:nvCxnSpPr>
        <p:spPr bwMode="auto">
          <a:xfrm rot="10800000" flipV="1">
            <a:off x="5803076" y="1837459"/>
            <a:ext cx="1489908" cy="211038"/>
          </a:xfrm>
          <a:prstGeom prst="curvedConnector4">
            <a:avLst>
              <a:gd name="adj1" fmla="val 23124"/>
              <a:gd name="adj2" fmla="val 20832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9" name="Curved Connector 58">
            <a:extLst>
              <a:ext uri="{FF2B5EF4-FFF2-40B4-BE49-F238E27FC236}">
                <a16:creationId xmlns:a16="http://schemas.microsoft.com/office/drawing/2014/main" id="{4498187E-629A-424B-9A11-AA52392DBFF3}"/>
              </a:ext>
            </a:extLst>
          </p:cNvPr>
          <p:cNvCxnSpPr>
            <a:stCxn id="45" idx="1"/>
            <a:endCxn id="56" idx="2"/>
          </p:cNvCxnSpPr>
          <p:nvPr/>
        </p:nvCxnSpPr>
        <p:spPr bwMode="auto">
          <a:xfrm rot="10800000">
            <a:off x="5803076" y="2048498"/>
            <a:ext cx="835850" cy="415231"/>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0" name="Curved Connector 70">
            <a:extLst>
              <a:ext uri="{FF2B5EF4-FFF2-40B4-BE49-F238E27FC236}">
                <a16:creationId xmlns:a16="http://schemas.microsoft.com/office/drawing/2014/main" id="{F735BFD6-34F5-0F48-BA8F-EF8009234224}"/>
              </a:ext>
            </a:extLst>
          </p:cNvPr>
          <p:cNvCxnSpPr>
            <a:stCxn id="46" idx="2"/>
            <a:endCxn id="40" idx="0"/>
          </p:cNvCxnSpPr>
          <p:nvPr/>
        </p:nvCxnSpPr>
        <p:spPr bwMode="auto">
          <a:xfrm rot="5400000">
            <a:off x="3721215" y="2795301"/>
            <a:ext cx="936427" cy="9556"/>
          </a:xfrm>
          <a:prstGeom prst="bentConnector3">
            <a:avLst>
              <a:gd name="adj1" fmla="val 50000"/>
            </a:avLst>
          </a:prstGeom>
          <a:solidFill>
            <a:srgbClr val="CC99FF"/>
          </a:solidFill>
          <a:ln w="28575" cap="flat" cmpd="sng" algn="ctr">
            <a:solidFill>
              <a:schemeClr val="tx1"/>
            </a:solidFill>
            <a:prstDash val="solid"/>
            <a:round/>
            <a:headEnd type="arrow"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1" name="Curved Connector 70">
            <a:extLst>
              <a:ext uri="{FF2B5EF4-FFF2-40B4-BE49-F238E27FC236}">
                <a16:creationId xmlns:a16="http://schemas.microsoft.com/office/drawing/2014/main" id="{7E305B77-F538-9F45-A782-748C5CA5EE26}"/>
              </a:ext>
            </a:extLst>
          </p:cNvPr>
          <p:cNvCxnSpPr>
            <a:stCxn id="48" idx="2"/>
            <a:endCxn id="38" idx="0"/>
          </p:cNvCxnSpPr>
          <p:nvPr/>
        </p:nvCxnSpPr>
        <p:spPr bwMode="auto">
          <a:xfrm rot="16200000" flipH="1">
            <a:off x="1616821" y="2648325"/>
            <a:ext cx="519707" cy="720227"/>
          </a:xfrm>
          <a:prstGeom prst="bentConnector3">
            <a:avLst>
              <a:gd name="adj1" fmla="val 50000"/>
            </a:avLst>
          </a:prstGeom>
          <a:solidFill>
            <a:srgbClr val="CC99FF"/>
          </a:solidFill>
          <a:ln w="28575" cap="flat" cmpd="sng" algn="ctr">
            <a:solidFill>
              <a:schemeClr val="tx1"/>
            </a:solidFill>
            <a:prstDash val="solid"/>
            <a:round/>
            <a:headEnd type="arrow"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2" name="Curved Connector 70">
            <a:extLst>
              <a:ext uri="{FF2B5EF4-FFF2-40B4-BE49-F238E27FC236}">
                <a16:creationId xmlns:a16="http://schemas.microsoft.com/office/drawing/2014/main" id="{7E8EAA1B-DA67-1646-8380-4B27E5CC1C46}"/>
              </a:ext>
            </a:extLst>
          </p:cNvPr>
          <p:cNvCxnSpPr>
            <a:stCxn id="47" idx="2"/>
            <a:endCxn id="39" idx="0"/>
          </p:cNvCxnSpPr>
          <p:nvPr/>
        </p:nvCxnSpPr>
        <p:spPr bwMode="auto">
          <a:xfrm rot="16200000" flipH="1">
            <a:off x="2723992" y="2780771"/>
            <a:ext cx="704255" cy="270787"/>
          </a:xfrm>
          <a:prstGeom prst="bentConnector3">
            <a:avLst>
              <a:gd name="adj1" fmla="val 50000"/>
            </a:avLst>
          </a:prstGeom>
          <a:solidFill>
            <a:srgbClr val="CC99FF"/>
          </a:solidFill>
          <a:ln w="28575" cap="flat" cmpd="sng" algn="ctr">
            <a:solidFill>
              <a:schemeClr val="tx1"/>
            </a:solidFill>
            <a:prstDash val="solid"/>
            <a:round/>
            <a:headEnd type="arrow"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63" name="Curved Connector 70">
            <a:extLst>
              <a:ext uri="{FF2B5EF4-FFF2-40B4-BE49-F238E27FC236}">
                <a16:creationId xmlns:a16="http://schemas.microsoft.com/office/drawing/2014/main" id="{A645A338-668B-0D4B-BD6E-B494F3282784}"/>
              </a:ext>
            </a:extLst>
          </p:cNvPr>
          <p:cNvCxnSpPr>
            <a:stCxn id="45" idx="2"/>
            <a:endCxn id="41" idx="0"/>
          </p:cNvCxnSpPr>
          <p:nvPr/>
        </p:nvCxnSpPr>
        <p:spPr bwMode="auto">
          <a:xfrm rot="5400000">
            <a:off x="6498690" y="2537189"/>
            <a:ext cx="650677" cy="811530"/>
          </a:xfrm>
          <a:prstGeom prst="bentConnector3">
            <a:avLst>
              <a:gd name="adj1" fmla="val 50000"/>
            </a:avLst>
          </a:prstGeom>
          <a:solidFill>
            <a:srgbClr val="CC99FF"/>
          </a:solidFill>
          <a:ln w="28575" cap="flat" cmpd="sng" algn="ctr">
            <a:solidFill>
              <a:schemeClr val="tx1"/>
            </a:solidFill>
            <a:prstDash val="solid"/>
            <a:round/>
            <a:headEnd type="arrow"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4" name="TextBox 63">
            <a:extLst>
              <a:ext uri="{FF2B5EF4-FFF2-40B4-BE49-F238E27FC236}">
                <a16:creationId xmlns:a16="http://schemas.microsoft.com/office/drawing/2014/main" id="{4F47A0DE-13ED-0649-A00A-0B99FF33F14B}"/>
              </a:ext>
            </a:extLst>
          </p:cNvPr>
          <p:cNvSpPr txBox="1"/>
          <p:nvPr/>
        </p:nvSpPr>
        <p:spPr bwMode="auto">
          <a:xfrm>
            <a:off x="3951340" y="1222800"/>
            <a:ext cx="641522" cy="307777"/>
          </a:xfrm>
          <a:prstGeom prst="rect">
            <a:avLst/>
          </a:prstGeom>
          <a:noFill/>
          <a:ln w="9525">
            <a:noFill/>
            <a:miter lim="800000"/>
            <a:headEnd/>
            <a:tailEnd/>
          </a:ln>
        </p:spPr>
        <p:txBody>
          <a:bodyPr wrap="none">
            <a:spAutoFit/>
          </a:bodyPr>
          <a:lstStyle/>
          <a:p>
            <a:pPr>
              <a:defRPr/>
            </a:pPr>
            <a:r>
              <a:rPr lang="en-US" dirty="0">
                <a:solidFill>
                  <a:schemeClr val="accent5">
                    <a:lumMod val="75000"/>
                  </a:schemeClr>
                </a:solidFill>
                <a:latin typeface="Calibri" pitchFamily="-1" charset="0"/>
              </a:rPr>
              <a:t>HAS-A</a:t>
            </a:r>
          </a:p>
        </p:txBody>
      </p:sp>
      <p:sp>
        <p:nvSpPr>
          <p:cNvPr id="65" name="TextBox 64">
            <a:extLst>
              <a:ext uri="{FF2B5EF4-FFF2-40B4-BE49-F238E27FC236}">
                <a16:creationId xmlns:a16="http://schemas.microsoft.com/office/drawing/2014/main" id="{A223FFB4-B245-A441-9710-D5E3222105A2}"/>
              </a:ext>
            </a:extLst>
          </p:cNvPr>
          <p:cNvSpPr txBox="1"/>
          <p:nvPr/>
        </p:nvSpPr>
        <p:spPr bwMode="auto">
          <a:xfrm>
            <a:off x="4165654" y="1607370"/>
            <a:ext cx="641522" cy="307777"/>
          </a:xfrm>
          <a:prstGeom prst="rect">
            <a:avLst/>
          </a:prstGeom>
          <a:noFill/>
          <a:ln w="9525">
            <a:noFill/>
            <a:miter lim="800000"/>
            <a:headEnd/>
            <a:tailEnd/>
          </a:ln>
        </p:spPr>
        <p:txBody>
          <a:bodyPr wrap="none">
            <a:spAutoFit/>
          </a:bodyPr>
          <a:lstStyle/>
          <a:p>
            <a:pPr>
              <a:defRPr/>
            </a:pPr>
            <a:r>
              <a:rPr lang="en-US" dirty="0">
                <a:solidFill>
                  <a:schemeClr val="accent5">
                    <a:lumMod val="75000"/>
                  </a:schemeClr>
                </a:solidFill>
                <a:latin typeface="Calibri" pitchFamily="-1" charset="0"/>
              </a:rPr>
              <a:t>HAS-A</a:t>
            </a:r>
          </a:p>
        </p:txBody>
      </p:sp>
      <p:sp>
        <p:nvSpPr>
          <p:cNvPr id="66" name="TextBox 65">
            <a:extLst>
              <a:ext uri="{FF2B5EF4-FFF2-40B4-BE49-F238E27FC236}">
                <a16:creationId xmlns:a16="http://schemas.microsoft.com/office/drawing/2014/main" id="{386F4D56-8059-704B-83A3-B5F21F73F078}"/>
              </a:ext>
            </a:extLst>
          </p:cNvPr>
          <p:cNvSpPr txBox="1"/>
          <p:nvPr/>
        </p:nvSpPr>
        <p:spPr bwMode="auto">
          <a:xfrm>
            <a:off x="3127380" y="1899075"/>
            <a:ext cx="641522" cy="307777"/>
          </a:xfrm>
          <a:prstGeom prst="rect">
            <a:avLst/>
          </a:prstGeom>
          <a:noFill/>
          <a:ln w="9525">
            <a:noFill/>
            <a:miter lim="800000"/>
            <a:headEnd/>
            <a:tailEnd/>
          </a:ln>
        </p:spPr>
        <p:txBody>
          <a:bodyPr wrap="none">
            <a:spAutoFit/>
          </a:bodyPr>
          <a:lstStyle/>
          <a:p>
            <a:pPr>
              <a:defRPr/>
            </a:pPr>
            <a:r>
              <a:rPr lang="en-US" dirty="0">
                <a:solidFill>
                  <a:schemeClr val="accent5">
                    <a:lumMod val="75000"/>
                  </a:schemeClr>
                </a:solidFill>
                <a:latin typeface="Calibri" pitchFamily="-1" charset="0"/>
              </a:rPr>
              <a:t>HAS-A</a:t>
            </a:r>
          </a:p>
        </p:txBody>
      </p:sp>
      <p:sp>
        <p:nvSpPr>
          <p:cNvPr id="67" name="TextBox 66">
            <a:extLst>
              <a:ext uri="{FF2B5EF4-FFF2-40B4-BE49-F238E27FC236}">
                <a16:creationId xmlns:a16="http://schemas.microsoft.com/office/drawing/2014/main" id="{58867C74-9956-F249-8582-0110D72FB2CD}"/>
              </a:ext>
            </a:extLst>
          </p:cNvPr>
          <p:cNvSpPr txBox="1"/>
          <p:nvPr/>
        </p:nvSpPr>
        <p:spPr bwMode="auto">
          <a:xfrm>
            <a:off x="1982799" y="2051475"/>
            <a:ext cx="641522" cy="307777"/>
          </a:xfrm>
          <a:prstGeom prst="rect">
            <a:avLst/>
          </a:prstGeom>
          <a:noFill/>
          <a:ln w="9525">
            <a:noFill/>
            <a:miter lim="800000"/>
            <a:headEnd/>
            <a:tailEnd/>
          </a:ln>
        </p:spPr>
        <p:txBody>
          <a:bodyPr wrap="none">
            <a:spAutoFit/>
          </a:bodyPr>
          <a:lstStyle/>
          <a:p>
            <a:pPr>
              <a:defRPr/>
            </a:pPr>
            <a:r>
              <a:rPr lang="en-US" dirty="0">
                <a:solidFill>
                  <a:schemeClr val="accent5">
                    <a:lumMod val="75000"/>
                  </a:schemeClr>
                </a:solidFill>
                <a:latin typeface="Calibri" pitchFamily="-1" charset="0"/>
              </a:rPr>
              <a:t>HAS-A</a:t>
            </a:r>
          </a:p>
        </p:txBody>
      </p:sp>
      <p:sp>
        <p:nvSpPr>
          <p:cNvPr id="68" name="TextBox 67">
            <a:extLst>
              <a:ext uri="{FF2B5EF4-FFF2-40B4-BE49-F238E27FC236}">
                <a16:creationId xmlns:a16="http://schemas.microsoft.com/office/drawing/2014/main" id="{936B2ADA-8805-1D47-ABF7-52E8FBF14349}"/>
              </a:ext>
            </a:extLst>
          </p:cNvPr>
          <p:cNvSpPr txBox="1"/>
          <p:nvPr/>
        </p:nvSpPr>
        <p:spPr bwMode="auto">
          <a:xfrm>
            <a:off x="884251" y="2157439"/>
            <a:ext cx="641522" cy="307777"/>
          </a:xfrm>
          <a:prstGeom prst="rect">
            <a:avLst/>
          </a:prstGeom>
          <a:noFill/>
          <a:ln w="9525">
            <a:noFill/>
            <a:miter lim="800000"/>
            <a:headEnd/>
            <a:tailEnd/>
          </a:ln>
        </p:spPr>
        <p:txBody>
          <a:bodyPr wrap="none">
            <a:spAutoFit/>
          </a:bodyPr>
          <a:lstStyle/>
          <a:p>
            <a:pPr>
              <a:defRPr/>
            </a:pPr>
            <a:r>
              <a:rPr lang="en-US" dirty="0">
                <a:solidFill>
                  <a:schemeClr val="accent5">
                    <a:lumMod val="75000"/>
                  </a:schemeClr>
                </a:solidFill>
                <a:latin typeface="Calibri" pitchFamily="-1" charset="0"/>
              </a:rPr>
              <a:t>HAS-A</a:t>
            </a:r>
          </a:p>
        </p:txBody>
      </p:sp>
      <p:sp>
        <p:nvSpPr>
          <p:cNvPr id="69" name="TextBox 68">
            <a:extLst>
              <a:ext uri="{FF2B5EF4-FFF2-40B4-BE49-F238E27FC236}">
                <a16:creationId xmlns:a16="http://schemas.microsoft.com/office/drawing/2014/main" id="{6F2CF576-C82F-B04C-A34D-FA0A333C9F62}"/>
              </a:ext>
            </a:extLst>
          </p:cNvPr>
          <p:cNvSpPr txBox="1"/>
          <p:nvPr/>
        </p:nvSpPr>
        <p:spPr bwMode="auto">
          <a:xfrm>
            <a:off x="368302" y="1499025"/>
            <a:ext cx="641522" cy="307777"/>
          </a:xfrm>
          <a:prstGeom prst="rect">
            <a:avLst/>
          </a:prstGeom>
          <a:noFill/>
          <a:ln w="9525">
            <a:noFill/>
            <a:miter lim="800000"/>
            <a:headEnd/>
            <a:tailEnd/>
          </a:ln>
        </p:spPr>
        <p:txBody>
          <a:bodyPr wrap="none">
            <a:spAutoFit/>
          </a:bodyPr>
          <a:lstStyle/>
          <a:p>
            <a:pPr>
              <a:defRPr/>
            </a:pPr>
            <a:r>
              <a:rPr lang="en-US" dirty="0">
                <a:solidFill>
                  <a:schemeClr val="accent5">
                    <a:lumMod val="75000"/>
                  </a:schemeClr>
                </a:solidFill>
                <a:latin typeface="Calibri" pitchFamily="-1" charset="0"/>
              </a:rPr>
              <a:t>HAS-A</a:t>
            </a:r>
          </a:p>
        </p:txBody>
      </p:sp>
      <p:sp>
        <p:nvSpPr>
          <p:cNvPr id="70" name="TextBox 69">
            <a:extLst>
              <a:ext uri="{FF2B5EF4-FFF2-40B4-BE49-F238E27FC236}">
                <a16:creationId xmlns:a16="http://schemas.microsoft.com/office/drawing/2014/main" id="{437F1065-DE1F-4448-B8EF-9A1D538A5048}"/>
              </a:ext>
            </a:extLst>
          </p:cNvPr>
          <p:cNvSpPr txBox="1"/>
          <p:nvPr/>
        </p:nvSpPr>
        <p:spPr bwMode="auto">
          <a:xfrm>
            <a:off x="5400675" y="2075286"/>
            <a:ext cx="470000" cy="307777"/>
          </a:xfrm>
          <a:prstGeom prst="rect">
            <a:avLst/>
          </a:prstGeom>
          <a:noFill/>
          <a:ln w="9525">
            <a:noFill/>
            <a:miter lim="800000"/>
            <a:headEnd/>
            <a:tailEnd/>
          </a:ln>
        </p:spPr>
        <p:txBody>
          <a:bodyPr wrap="none">
            <a:spAutoFit/>
          </a:bodyPr>
          <a:lstStyle/>
          <a:p>
            <a:pPr>
              <a:defRPr/>
            </a:pPr>
            <a:r>
              <a:rPr lang="en-US" dirty="0">
                <a:solidFill>
                  <a:schemeClr val="accent5">
                    <a:lumMod val="75000"/>
                  </a:schemeClr>
                </a:solidFill>
                <a:latin typeface="Calibri" pitchFamily="-1" charset="0"/>
              </a:rPr>
              <a:t>IS-A</a:t>
            </a:r>
          </a:p>
        </p:txBody>
      </p:sp>
      <p:sp>
        <p:nvSpPr>
          <p:cNvPr id="71" name="TextBox 70">
            <a:extLst>
              <a:ext uri="{FF2B5EF4-FFF2-40B4-BE49-F238E27FC236}">
                <a16:creationId xmlns:a16="http://schemas.microsoft.com/office/drawing/2014/main" id="{378715E8-0FAD-2945-A21C-6CB873FD25E5}"/>
              </a:ext>
            </a:extLst>
          </p:cNvPr>
          <p:cNvSpPr txBox="1"/>
          <p:nvPr/>
        </p:nvSpPr>
        <p:spPr bwMode="auto">
          <a:xfrm>
            <a:off x="6022976" y="1988584"/>
            <a:ext cx="470000" cy="307777"/>
          </a:xfrm>
          <a:prstGeom prst="rect">
            <a:avLst/>
          </a:prstGeom>
          <a:noFill/>
          <a:ln w="9525">
            <a:noFill/>
            <a:miter lim="800000"/>
            <a:headEnd/>
            <a:tailEnd/>
          </a:ln>
        </p:spPr>
        <p:txBody>
          <a:bodyPr wrap="none">
            <a:spAutoFit/>
          </a:bodyPr>
          <a:lstStyle/>
          <a:p>
            <a:pPr>
              <a:defRPr/>
            </a:pPr>
            <a:r>
              <a:rPr lang="en-US" dirty="0">
                <a:solidFill>
                  <a:schemeClr val="accent5">
                    <a:lumMod val="75000"/>
                  </a:schemeClr>
                </a:solidFill>
                <a:latin typeface="Calibri" pitchFamily="-1" charset="0"/>
              </a:rPr>
              <a:t>IS-A</a:t>
            </a:r>
          </a:p>
        </p:txBody>
      </p:sp>
      <p:sp>
        <p:nvSpPr>
          <p:cNvPr id="72" name="TextBox 71">
            <a:extLst>
              <a:ext uri="{FF2B5EF4-FFF2-40B4-BE49-F238E27FC236}">
                <a16:creationId xmlns:a16="http://schemas.microsoft.com/office/drawing/2014/main" id="{7F9974EB-7327-A740-B092-20132C974A90}"/>
              </a:ext>
            </a:extLst>
          </p:cNvPr>
          <p:cNvSpPr txBox="1"/>
          <p:nvPr/>
        </p:nvSpPr>
        <p:spPr bwMode="auto">
          <a:xfrm>
            <a:off x="6599267" y="1009677"/>
            <a:ext cx="837089" cy="307777"/>
          </a:xfrm>
          <a:prstGeom prst="rect">
            <a:avLst/>
          </a:prstGeom>
          <a:solidFill>
            <a:schemeClr val="accent6">
              <a:lumMod val="60000"/>
              <a:lumOff val="40000"/>
            </a:schemeClr>
          </a:solidFill>
          <a:ln w="38100" cmpd="sng">
            <a:solidFill>
              <a:schemeClr val="accent6">
                <a:lumMod val="50000"/>
              </a:schemeClr>
            </a:solidFill>
            <a:miter lim="800000"/>
            <a:headEnd/>
            <a:tailEnd/>
          </a:ln>
        </p:spPr>
        <p:txBody>
          <a:bodyPr wrap="none">
            <a:spAutoFit/>
          </a:bodyPr>
          <a:lstStyle/>
          <a:p>
            <a:pPr>
              <a:defRPr/>
            </a:pPr>
            <a:r>
              <a:rPr lang="en-US" dirty="0">
                <a:latin typeface="Calibri" pitchFamily="-1" charset="0"/>
              </a:rPr>
              <a:t>Sensitive</a:t>
            </a:r>
          </a:p>
        </p:txBody>
      </p:sp>
      <p:cxnSp>
        <p:nvCxnSpPr>
          <p:cNvPr id="73" name="Straight Arrow Connector 72">
            <a:extLst>
              <a:ext uri="{FF2B5EF4-FFF2-40B4-BE49-F238E27FC236}">
                <a16:creationId xmlns:a16="http://schemas.microsoft.com/office/drawing/2014/main" id="{D51F8DB7-BF72-1949-B16A-226FBB1B31DA}"/>
              </a:ext>
            </a:extLst>
          </p:cNvPr>
          <p:cNvCxnSpPr>
            <a:stCxn id="72" idx="2"/>
          </p:cNvCxnSpPr>
          <p:nvPr/>
        </p:nvCxnSpPr>
        <p:spPr bwMode="auto">
          <a:xfrm flipH="1">
            <a:off x="6459568" y="1317454"/>
            <a:ext cx="558244" cy="423266"/>
          </a:xfrm>
          <a:prstGeom prst="straightConnector1">
            <a:avLst/>
          </a:prstGeom>
          <a:solidFill>
            <a:srgbClr val="CC99FF"/>
          </a:solidFill>
          <a:ln w="57150" cap="flat" cmpd="sng" algn="ctr">
            <a:solidFill>
              <a:srgbClr val="984807"/>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74" name="Curved Connector 73">
            <a:extLst>
              <a:ext uri="{FF2B5EF4-FFF2-40B4-BE49-F238E27FC236}">
                <a16:creationId xmlns:a16="http://schemas.microsoft.com/office/drawing/2014/main" id="{D3400AF4-27D9-AE4E-B03C-9F298BD50EBA}"/>
              </a:ext>
            </a:extLst>
          </p:cNvPr>
          <p:cNvCxnSpPr>
            <a:stCxn id="50" idx="1"/>
            <a:endCxn id="43" idx="1"/>
          </p:cNvCxnSpPr>
          <p:nvPr/>
        </p:nvCxnSpPr>
        <p:spPr bwMode="auto">
          <a:xfrm rot="10800000" flipH="1">
            <a:off x="506414" y="1059982"/>
            <a:ext cx="560409" cy="908446"/>
          </a:xfrm>
          <a:prstGeom prst="curvedConnector3">
            <a:avLst>
              <a:gd name="adj1" fmla="val -4079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75" name="TextBox 74">
            <a:extLst>
              <a:ext uri="{FF2B5EF4-FFF2-40B4-BE49-F238E27FC236}">
                <a16:creationId xmlns:a16="http://schemas.microsoft.com/office/drawing/2014/main" id="{7E615B87-77F3-5C4E-968B-3850C6FDCEEB}"/>
              </a:ext>
            </a:extLst>
          </p:cNvPr>
          <p:cNvSpPr txBox="1"/>
          <p:nvPr/>
        </p:nvSpPr>
        <p:spPr bwMode="auto">
          <a:xfrm>
            <a:off x="222251" y="919189"/>
            <a:ext cx="470000" cy="307777"/>
          </a:xfrm>
          <a:prstGeom prst="rect">
            <a:avLst/>
          </a:prstGeom>
          <a:noFill/>
          <a:ln w="9525">
            <a:noFill/>
            <a:miter lim="800000"/>
            <a:headEnd/>
            <a:tailEnd/>
          </a:ln>
        </p:spPr>
        <p:txBody>
          <a:bodyPr wrap="none">
            <a:spAutoFit/>
          </a:bodyPr>
          <a:lstStyle/>
          <a:p>
            <a:pPr>
              <a:defRPr/>
            </a:pPr>
            <a:r>
              <a:rPr lang="en-US" dirty="0">
                <a:solidFill>
                  <a:schemeClr val="accent5">
                    <a:lumMod val="75000"/>
                  </a:schemeClr>
                </a:solidFill>
                <a:latin typeface="Calibri" pitchFamily="-1" charset="0"/>
              </a:rPr>
              <a:t>IS-A</a:t>
            </a:r>
          </a:p>
        </p:txBody>
      </p:sp>
      <p:sp>
        <p:nvSpPr>
          <p:cNvPr id="76" name="Rectangle 75">
            <a:extLst>
              <a:ext uri="{FF2B5EF4-FFF2-40B4-BE49-F238E27FC236}">
                <a16:creationId xmlns:a16="http://schemas.microsoft.com/office/drawing/2014/main" id="{3EB9E4BB-8B4C-9549-A311-2A4322948482}"/>
              </a:ext>
            </a:extLst>
          </p:cNvPr>
          <p:cNvSpPr/>
          <p:nvPr/>
        </p:nvSpPr>
        <p:spPr>
          <a:xfrm>
            <a:off x="152400" y="4374358"/>
            <a:ext cx="8764588" cy="48220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a:lstStyle/>
          <a:p>
            <a:pPr algn="r">
              <a:defRPr/>
            </a:pPr>
            <a:r>
              <a:rPr lang="en-US" sz="1600" b="1" dirty="0">
                <a:solidFill>
                  <a:schemeClr val="tx2"/>
                </a:solidFill>
                <a:latin typeface="Calibri"/>
                <a:cs typeface="Calibri"/>
              </a:rPr>
              <a:t>Data</a:t>
            </a:r>
          </a:p>
        </p:txBody>
      </p:sp>
      <p:sp>
        <p:nvSpPr>
          <p:cNvPr id="77" name="TextBox 1">
            <a:extLst>
              <a:ext uri="{FF2B5EF4-FFF2-40B4-BE49-F238E27FC236}">
                <a16:creationId xmlns:a16="http://schemas.microsoft.com/office/drawing/2014/main" id="{D97D00E7-451A-9843-BB9A-97D7595B6152}"/>
              </a:ext>
            </a:extLst>
          </p:cNvPr>
          <p:cNvSpPr txBox="1">
            <a:spLocks noChangeArrowheads="1"/>
          </p:cNvSpPr>
          <p:nvPr/>
        </p:nvSpPr>
        <p:spPr bwMode="auto">
          <a:xfrm>
            <a:off x="125415" y="4598220"/>
            <a:ext cx="894507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solidFill>
                  <a:schemeClr val="bg1"/>
                </a:solidFill>
                <a:latin typeface="Calibri" charset="0"/>
              </a:rPr>
              <a:t>00 3809890 6 7  Lemmie Stage  818928  3082  4 New York 4 27 DataStage Expert 1 45324  300 27 Code St Harlem NY 1 3</a:t>
            </a:r>
          </a:p>
        </p:txBody>
      </p:sp>
      <p:cxnSp>
        <p:nvCxnSpPr>
          <p:cNvPr id="78" name="Straight Connector 77">
            <a:extLst>
              <a:ext uri="{FF2B5EF4-FFF2-40B4-BE49-F238E27FC236}">
                <a16:creationId xmlns:a16="http://schemas.microsoft.com/office/drawing/2014/main" id="{AB388EE6-D2C2-A245-B787-1D6700F2F65C}"/>
              </a:ext>
            </a:extLst>
          </p:cNvPr>
          <p:cNvCxnSpPr/>
          <p:nvPr/>
        </p:nvCxnSpPr>
        <p:spPr bwMode="auto">
          <a:xfrm flipH="1">
            <a:off x="1427184" y="4174331"/>
            <a:ext cx="312737" cy="50601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79" name="Straight Connector 78">
            <a:extLst>
              <a:ext uri="{FF2B5EF4-FFF2-40B4-BE49-F238E27FC236}">
                <a16:creationId xmlns:a16="http://schemas.microsoft.com/office/drawing/2014/main" id="{16EDBEF6-980E-DB43-A3A8-123A6993B018}"/>
              </a:ext>
            </a:extLst>
          </p:cNvPr>
          <p:cNvCxnSpPr/>
          <p:nvPr/>
        </p:nvCxnSpPr>
        <p:spPr bwMode="auto">
          <a:xfrm flipH="1">
            <a:off x="2492396" y="4174358"/>
            <a:ext cx="219075" cy="52982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0" name="Straight Connector 79">
            <a:extLst>
              <a:ext uri="{FF2B5EF4-FFF2-40B4-BE49-F238E27FC236}">
                <a16:creationId xmlns:a16="http://schemas.microsoft.com/office/drawing/2014/main" id="{B2BE8CB6-0900-4447-800F-5C29F55683BD}"/>
              </a:ext>
            </a:extLst>
          </p:cNvPr>
          <p:cNvCxnSpPr/>
          <p:nvPr/>
        </p:nvCxnSpPr>
        <p:spPr bwMode="auto">
          <a:xfrm flipH="1">
            <a:off x="3135313" y="4182667"/>
            <a:ext cx="544512" cy="5095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1" name="Straight Connector 80">
            <a:extLst>
              <a:ext uri="{FF2B5EF4-FFF2-40B4-BE49-F238E27FC236}">
                <a16:creationId xmlns:a16="http://schemas.microsoft.com/office/drawing/2014/main" id="{37D00ED0-8375-5840-BB7F-F6FF478595DD}"/>
              </a:ext>
            </a:extLst>
          </p:cNvPr>
          <p:cNvCxnSpPr/>
          <p:nvPr/>
        </p:nvCxnSpPr>
        <p:spPr bwMode="auto">
          <a:xfrm flipH="1">
            <a:off x="3575050" y="4174331"/>
            <a:ext cx="1081088" cy="50601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2" name="Straight Connector 81">
            <a:extLst>
              <a:ext uri="{FF2B5EF4-FFF2-40B4-BE49-F238E27FC236}">
                <a16:creationId xmlns:a16="http://schemas.microsoft.com/office/drawing/2014/main" id="{FA331603-2B65-7E4F-973C-6761522174C6}"/>
              </a:ext>
            </a:extLst>
          </p:cNvPr>
          <p:cNvCxnSpPr/>
          <p:nvPr/>
        </p:nvCxnSpPr>
        <p:spPr bwMode="auto">
          <a:xfrm>
            <a:off x="5942013" y="4174333"/>
            <a:ext cx="266700" cy="517922"/>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3" name="Straight Connector 82">
            <a:extLst>
              <a:ext uri="{FF2B5EF4-FFF2-40B4-BE49-F238E27FC236}">
                <a16:creationId xmlns:a16="http://schemas.microsoft.com/office/drawing/2014/main" id="{9AD6F270-8096-184F-AC65-012CBAAA7CCF}"/>
              </a:ext>
            </a:extLst>
          </p:cNvPr>
          <p:cNvCxnSpPr/>
          <p:nvPr/>
        </p:nvCxnSpPr>
        <p:spPr bwMode="auto">
          <a:xfrm flipH="1">
            <a:off x="6710392" y="4171951"/>
            <a:ext cx="168275" cy="52030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3" name="Slide Number Placeholder 2">
            <a:extLst>
              <a:ext uri="{FF2B5EF4-FFF2-40B4-BE49-F238E27FC236}">
                <a16:creationId xmlns:a16="http://schemas.microsoft.com/office/drawing/2014/main" id="{8AA92760-856E-3143-A8F9-7DDDA26B9638}"/>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16</a:t>
            </a:fld>
            <a:endParaRPr lang="en-US" sz="1000"/>
          </a:p>
        </p:txBody>
      </p:sp>
    </p:spTree>
    <p:extLst>
      <p:ext uri="{BB962C8B-B14F-4D97-AF65-F5344CB8AC3E}">
        <p14:creationId xmlns:p14="http://schemas.microsoft.com/office/powerpoint/2010/main" val="166978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7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6" grpId="0" animBg="1"/>
      <p:bldP spid="64" grpId="0"/>
      <p:bldP spid="65" grpId="0"/>
      <p:bldP spid="66" grpId="0"/>
      <p:bldP spid="67" grpId="0"/>
      <p:bldP spid="68" grpId="0"/>
      <p:bldP spid="69" grpId="0"/>
      <p:bldP spid="70" grpId="0"/>
      <p:bldP spid="71" grpId="0"/>
      <p:bldP spid="72" grpId="0" animBg="1"/>
      <p:bldP spid="7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66A28-F849-F943-81BC-17920F86113E}"/>
              </a:ext>
            </a:extLst>
          </p:cNvPr>
          <p:cNvSpPr>
            <a:spLocks noGrp="1"/>
          </p:cNvSpPr>
          <p:nvPr>
            <p:ph type="title"/>
          </p:nvPr>
        </p:nvSpPr>
        <p:spPr/>
        <p:txBody>
          <a:bodyPr>
            <a:normAutofit fontScale="90000"/>
          </a:bodyPr>
          <a:lstStyle/>
          <a:p>
            <a:r>
              <a:rPr lang="en-GB" dirty="0"/>
              <a:t>Instance representations in Open Metadata Resource Services (OMRS)</a:t>
            </a:r>
            <a:br>
              <a:rPr lang="en-GB" dirty="0"/>
            </a:br>
            <a:endParaRPr lang="en-US" dirty="0"/>
          </a:p>
        </p:txBody>
      </p:sp>
      <p:pic>
        <p:nvPicPr>
          <p:cNvPr id="4" name="Picture 3" descr="Base Model - Layer -1.png">
            <a:extLst>
              <a:ext uri="{FF2B5EF4-FFF2-40B4-BE49-F238E27FC236}">
                <a16:creationId xmlns:a16="http://schemas.microsoft.com/office/drawing/2014/main" id="{CF8E315C-E362-DD4E-BBD3-671D1A00F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8777" y="2485100"/>
            <a:ext cx="1009650" cy="657225"/>
          </a:xfrm>
          <a:prstGeom prst="rect">
            <a:avLst/>
          </a:prstGeom>
        </p:spPr>
      </p:pic>
      <p:sp>
        <p:nvSpPr>
          <p:cNvPr id="5" name="Title 1">
            <a:extLst>
              <a:ext uri="{FF2B5EF4-FFF2-40B4-BE49-F238E27FC236}">
                <a16:creationId xmlns:a16="http://schemas.microsoft.com/office/drawing/2014/main" id="{E633CFEA-2874-3E42-9387-8BF1B33C5E3B}"/>
              </a:ext>
            </a:extLst>
          </p:cNvPr>
          <p:cNvSpPr txBox="1">
            <a:spLocks/>
          </p:cNvSpPr>
          <p:nvPr/>
        </p:nvSpPr>
        <p:spPr>
          <a:xfrm>
            <a:off x="1252804" y="1131690"/>
            <a:ext cx="6574631" cy="642938"/>
          </a:xfrm>
          <a:prstGeom prst="rect">
            <a:avLst/>
          </a:prstGeom>
        </p:spPr>
        <p:txBody>
          <a:bodyPr vert="horz" lIns="68580" tIns="34290" rIns="68580" bIns="34290" rtlCol="0" anchor="ctr">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3733" b="0" i="0" u="none" strike="noStrike" cap="none">
                <a:solidFill>
                  <a:srgbClr val="000000"/>
                </a:solidFill>
                <a:latin typeface="Arial"/>
                <a:ea typeface="Arial"/>
                <a:cs typeface="Arial"/>
                <a:sym typeface="Arial"/>
              </a:defRPr>
            </a:lvl1pPr>
          </a:lstStyle>
          <a:p>
            <a:endParaRPr lang="en-GB" sz="2800" dirty="0"/>
          </a:p>
        </p:txBody>
      </p:sp>
      <p:pic>
        <p:nvPicPr>
          <p:cNvPr id="6" name="Picture 5">
            <a:extLst>
              <a:ext uri="{FF2B5EF4-FFF2-40B4-BE49-F238E27FC236}">
                <a16:creationId xmlns:a16="http://schemas.microsoft.com/office/drawing/2014/main" id="{92AF9FBB-4327-BB43-B326-ACA1B529F805}"/>
              </a:ext>
            </a:extLst>
          </p:cNvPr>
          <p:cNvPicPr>
            <a:picLocks noChangeAspect="1"/>
          </p:cNvPicPr>
          <p:nvPr/>
        </p:nvPicPr>
        <p:blipFill>
          <a:blip r:embed="rId3"/>
          <a:stretch>
            <a:fillRect/>
          </a:stretch>
        </p:blipFill>
        <p:spPr>
          <a:xfrm>
            <a:off x="3751529" y="2529900"/>
            <a:ext cx="2669370" cy="1667248"/>
          </a:xfrm>
          <a:prstGeom prst="rect">
            <a:avLst/>
          </a:prstGeom>
        </p:spPr>
      </p:pic>
      <p:pic>
        <p:nvPicPr>
          <p:cNvPr id="7" name="Picture 6">
            <a:extLst>
              <a:ext uri="{FF2B5EF4-FFF2-40B4-BE49-F238E27FC236}">
                <a16:creationId xmlns:a16="http://schemas.microsoft.com/office/drawing/2014/main" id="{15BAC004-34EB-EA42-9C0C-8AF27404B45E}"/>
              </a:ext>
            </a:extLst>
          </p:cNvPr>
          <p:cNvPicPr>
            <a:picLocks noChangeAspect="1"/>
          </p:cNvPicPr>
          <p:nvPr/>
        </p:nvPicPr>
        <p:blipFill>
          <a:blip r:embed="rId4"/>
          <a:stretch>
            <a:fillRect/>
          </a:stretch>
        </p:blipFill>
        <p:spPr>
          <a:xfrm>
            <a:off x="2238016" y="1853253"/>
            <a:ext cx="2957426" cy="1286672"/>
          </a:xfrm>
          <a:prstGeom prst="rect">
            <a:avLst/>
          </a:prstGeom>
        </p:spPr>
      </p:pic>
      <p:pic>
        <p:nvPicPr>
          <p:cNvPr id="8" name="Picture 7">
            <a:extLst>
              <a:ext uri="{FF2B5EF4-FFF2-40B4-BE49-F238E27FC236}">
                <a16:creationId xmlns:a16="http://schemas.microsoft.com/office/drawing/2014/main" id="{8721B6C5-8EF9-7E42-9B66-297FD361CAD8}"/>
              </a:ext>
            </a:extLst>
          </p:cNvPr>
          <p:cNvPicPr>
            <a:picLocks noChangeAspect="1"/>
          </p:cNvPicPr>
          <p:nvPr/>
        </p:nvPicPr>
        <p:blipFill>
          <a:blip r:embed="rId5"/>
          <a:stretch>
            <a:fillRect/>
          </a:stretch>
        </p:blipFill>
        <p:spPr>
          <a:xfrm>
            <a:off x="969435" y="1489989"/>
            <a:ext cx="6858000" cy="2716967"/>
          </a:xfrm>
          <a:prstGeom prst="rect">
            <a:avLst/>
          </a:prstGeom>
        </p:spPr>
      </p:pic>
      <p:sp>
        <p:nvSpPr>
          <p:cNvPr id="9" name="Slide Number Placeholder 8">
            <a:extLst>
              <a:ext uri="{FF2B5EF4-FFF2-40B4-BE49-F238E27FC236}">
                <a16:creationId xmlns:a16="http://schemas.microsoft.com/office/drawing/2014/main" id="{12B2D04B-FED5-F147-92E1-BA1599615861}"/>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17</a:t>
            </a:fld>
            <a:endParaRPr lang="en-US" sz="1000"/>
          </a:p>
        </p:txBody>
      </p:sp>
    </p:spTree>
    <p:extLst>
      <p:ext uri="{BB962C8B-B14F-4D97-AF65-F5344CB8AC3E}">
        <p14:creationId xmlns:p14="http://schemas.microsoft.com/office/powerpoint/2010/main" val="20039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GB" dirty="0"/>
              <a:t>Virtual Data connector – a data virtualization layer example</a:t>
            </a:r>
          </a:p>
        </p:txBody>
      </p:sp>
      <p:sp>
        <p:nvSpPr>
          <p:cNvPr id="14" name="Slide Number Placeholder 13">
            <a:extLst>
              <a:ext uri="{FF2B5EF4-FFF2-40B4-BE49-F238E27FC236}">
                <a16:creationId xmlns:a16="http://schemas.microsoft.com/office/drawing/2014/main" id="{AE5FB338-E326-EF48-819D-9F9DDE805C05}"/>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18</a:t>
            </a:fld>
            <a:endParaRPr lang="en-US" sz="1000"/>
          </a:p>
        </p:txBody>
      </p:sp>
      <p:sp>
        <p:nvSpPr>
          <p:cNvPr id="2" name="Rounded Rectangle 1">
            <a:extLst>
              <a:ext uri="{FF2B5EF4-FFF2-40B4-BE49-F238E27FC236}">
                <a16:creationId xmlns:a16="http://schemas.microsoft.com/office/drawing/2014/main" id="{42C5238B-8064-A743-97D9-FB267EEAC02A}"/>
              </a:ext>
            </a:extLst>
          </p:cNvPr>
          <p:cNvSpPr/>
          <p:nvPr/>
        </p:nvSpPr>
        <p:spPr>
          <a:xfrm>
            <a:off x="3877270" y="2293143"/>
            <a:ext cx="1403747" cy="985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Virtualizer</a:t>
            </a:r>
          </a:p>
        </p:txBody>
      </p:sp>
      <p:sp>
        <p:nvSpPr>
          <p:cNvPr id="4" name="Rounded Rectangle 3">
            <a:extLst>
              <a:ext uri="{FF2B5EF4-FFF2-40B4-BE49-F238E27FC236}">
                <a16:creationId xmlns:a16="http://schemas.microsoft.com/office/drawing/2014/main" id="{E205CCCD-F58D-2F41-A85D-094207BC0861}"/>
              </a:ext>
            </a:extLst>
          </p:cNvPr>
          <p:cNvSpPr/>
          <p:nvPr/>
        </p:nvSpPr>
        <p:spPr>
          <a:xfrm>
            <a:off x="946190" y="2293143"/>
            <a:ext cx="1403747" cy="98583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50" dirty="0">
                <a:solidFill>
                  <a:schemeClr val="bg1"/>
                </a:solidFill>
              </a:rPr>
              <a:t>Data Virtualization</a:t>
            </a:r>
          </a:p>
          <a:p>
            <a:pPr algn="ctr"/>
            <a:r>
              <a:rPr lang="en-US" sz="1050" dirty="0">
                <a:solidFill>
                  <a:schemeClr val="bg1"/>
                </a:solidFill>
              </a:rPr>
              <a:t>Gaian</a:t>
            </a:r>
          </a:p>
        </p:txBody>
      </p:sp>
      <p:sp>
        <p:nvSpPr>
          <p:cNvPr id="5" name="Rounded Rectangle 4">
            <a:extLst>
              <a:ext uri="{FF2B5EF4-FFF2-40B4-BE49-F238E27FC236}">
                <a16:creationId xmlns:a16="http://schemas.microsoft.com/office/drawing/2014/main" id="{EF61E3D0-C9C3-9C45-B573-D7C9F9471111}"/>
              </a:ext>
            </a:extLst>
          </p:cNvPr>
          <p:cNvSpPr/>
          <p:nvPr/>
        </p:nvSpPr>
        <p:spPr>
          <a:xfrm>
            <a:off x="7058081" y="2271711"/>
            <a:ext cx="1403747" cy="98583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050" dirty="0">
                <a:solidFill>
                  <a:schemeClr val="bg1"/>
                </a:solidFill>
              </a:rPr>
              <a:t>Information View OMAS</a:t>
            </a:r>
          </a:p>
        </p:txBody>
      </p:sp>
      <p:sp>
        <p:nvSpPr>
          <p:cNvPr id="6" name="Rounded Rectangle 5">
            <a:extLst>
              <a:ext uri="{FF2B5EF4-FFF2-40B4-BE49-F238E27FC236}">
                <a16:creationId xmlns:a16="http://schemas.microsoft.com/office/drawing/2014/main" id="{A75B702D-898A-5147-9E47-350B8BED5FB3}"/>
              </a:ext>
            </a:extLst>
          </p:cNvPr>
          <p:cNvSpPr/>
          <p:nvPr/>
        </p:nvSpPr>
        <p:spPr>
          <a:xfrm>
            <a:off x="5984769" y="2082401"/>
            <a:ext cx="705408" cy="42148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050" dirty="0">
                <a:solidFill>
                  <a:schemeClr val="bg1"/>
                </a:solidFill>
              </a:rPr>
              <a:t>Out Topic</a:t>
            </a:r>
          </a:p>
        </p:txBody>
      </p:sp>
      <p:sp>
        <p:nvSpPr>
          <p:cNvPr id="7" name="Rounded Rectangle 6">
            <a:extLst>
              <a:ext uri="{FF2B5EF4-FFF2-40B4-BE49-F238E27FC236}">
                <a16:creationId xmlns:a16="http://schemas.microsoft.com/office/drawing/2014/main" id="{D26CE72B-79A7-4947-B46C-3CF99FCAC023}"/>
              </a:ext>
            </a:extLst>
          </p:cNvPr>
          <p:cNvSpPr/>
          <p:nvPr/>
        </p:nvSpPr>
        <p:spPr>
          <a:xfrm>
            <a:off x="5984769" y="3068239"/>
            <a:ext cx="705408" cy="42148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050" dirty="0">
                <a:solidFill>
                  <a:schemeClr val="bg1"/>
                </a:solidFill>
              </a:rPr>
              <a:t>In Topic</a:t>
            </a:r>
          </a:p>
        </p:txBody>
      </p:sp>
      <p:cxnSp>
        <p:nvCxnSpPr>
          <p:cNvPr id="8" name="Straight Arrow Connector 7">
            <a:extLst>
              <a:ext uri="{FF2B5EF4-FFF2-40B4-BE49-F238E27FC236}">
                <a16:creationId xmlns:a16="http://schemas.microsoft.com/office/drawing/2014/main" id="{1375DC88-B38C-1D41-9823-A6E6F7E22EF6}"/>
              </a:ext>
            </a:extLst>
          </p:cNvPr>
          <p:cNvCxnSpPr>
            <a:stCxn id="5" idx="1"/>
            <a:endCxn id="6" idx="3"/>
          </p:cNvCxnSpPr>
          <p:nvPr/>
        </p:nvCxnSpPr>
        <p:spPr>
          <a:xfrm flipH="1" flipV="1">
            <a:off x="6690178" y="2293143"/>
            <a:ext cx="367903" cy="47148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0" name="Straight Arrow Connector 9">
            <a:extLst>
              <a:ext uri="{FF2B5EF4-FFF2-40B4-BE49-F238E27FC236}">
                <a16:creationId xmlns:a16="http://schemas.microsoft.com/office/drawing/2014/main" id="{9128E41F-516E-C64C-A929-EF7008AAB76C}"/>
              </a:ext>
            </a:extLst>
          </p:cNvPr>
          <p:cNvCxnSpPr>
            <a:stCxn id="7" idx="3"/>
            <a:endCxn id="5" idx="1"/>
          </p:cNvCxnSpPr>
          <p:nvPr/>
        </p:nvCxnSpPr>
        <p:spPr>
          <a:xfrm flipV="1">
            <a:off x="6690178" y="2764630"/>
            <a:ext cx="367903" cy="51435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7D22C96D-0CF6-114F-A9E6-5054577AAB0D}"/>
              </a:ext>
            </a:extLst>
          </p:cNvPr>
          <p:cNvCxnSpPr>
            <a:stCxn id="2" idx="3"/>
            <a:endCxn id="6" idx="1"/>
          </p:cNvCxnSpPr>
          <p:nvPr/>
        </p:nvCxnSpPr>
        <p:spPr>
          <a:xfrm flipV="1">
            <a:off x="5281017" y="2293143"/>
            <a:ext cx="703752" cy="49291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6" name="Straight Arrow Connector 15">
            <a:extLst>
              <a:ext uri="{FF2B5EF4-FFF2-40B4-BE49-F238E27FC236}">
                <a16:creationId xmlns:a16="http://schemas.microsoft.com/office/drawing/2014/main" id="{C02B7A1E-E493-E446-A9A0-E282718AC007}"/>
              </a:ext>
            </a:extLst>
          </p:cNvPr>
          <p:cNvCxnSpPr>
            <a:cxnSpLocks/>
            <a:stCxn id="2" idx="3"/>
            <a:endCxn id="7" idx="1"/>
          </p:cNvCxnSpPr>
          <p:nvPr/>
        </p:nvCxnSpPr>
        <p:spPr>
          <a:xfrm>
            <a:off x="5281017" y="2786062"/>
            <a:ext cx="703752" cy="49291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 name="Straight Arrow Connector 19">
            <a:extLst>
              <a:ext uri="{FF2B5EF4-FFF2-40B4-BE49-F238E27FC236}">
                <a16:creationId xmlns:a16="http://schemas.microsoft.com/office/drawing/2014/main" id="{753F9A8D-561B-9E45-AE22-AF90E0502396}"/>
              </a:ext>
            </a:extLst>
          </p:cNvPr>
          <p:cNvCxnSpPr>
            <a:stCxn id="2" idx="1"/>
            <a:endCxn id="4" idx="3"/>
          </p:cNvCxnSpPr>
          <p:nvPr/>
        </p:nvCxnSpPr>
        <p:spPr>
          <a:xfrm flipH="1">
            <a:off x="2349937" y="2786062"/>
            <a:ext cx="1527333"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1" name="TextBox 20">
            <a:extLst>
              <a:ext uri="{FF2B5EF4-FFF2-40B4-BE49-F238E27FC236}">
                <a16:creationId xmlns:a16="http://schemas.microsoft.com/office/drawing/2014/main" id="{4D8C5E75-9330-564D-A52F-6DB8FFA04417}"/>
              </a:ext>
            </a:extLst>
          </p:cNvPr>
          <p:cNvSpPr txBox="1"/>
          <p:nvPr/>
        </p:nvSpPr>
        <p:spPr>
          <a:xfrm>
            <a:off x="2430658" y="2760717"/>
            <a:ext cx="1296590" cy="577081"/>
          </a:xfrm>
          <a:prstGeom prst="rect">
            <a:avLst/>
          </a:prstGeom>
          <a:noFill/>
        </p:spPr>
        <p:txBody>
          <a:bodyPr wrap="square" rtlCol="0">
            <a:spAutoFit/>
          </a:bodyPr>
          <a:lstStyle/>
          <a:p>
            <a:r>
              <a:rPr lang="en-US" sz="1050" b="1" dirty="0"/>
              <a:t>Logical Tables </a:t>
            </a:r>
          </a:p>
          <a:p>
            <a:endParaRPr lang="en-US" sz="1050" b="1" dirty="0"/>
          </a:p>
          <a:p>
            <a:r>
              <a:rPr lang="en-US" sz="1050" dirty="0"/>
              <a:t>Technical View</a:t>
            </a:r>
          </a:p>
        </p:txBody>
      </p:sp>
      <p:sp>
        <p:nvSpPr>
          <p:cNvPr id="23" name="TextBox 22">
            <a:extLst>
              <a:ext uri="{FF2B5EF4-FFF2-40B4-BE49-F238E27FC236}">
                <a16:creationId xmlns:a16="http://schemas.microsoft.com/office/drawing/2014/main" id="{F49DDFF5-E565-5048-ACBB-ACCBF32BC753}"/>
              </a:ext>
            </a:extLst>
          </p:cNvPr>
          <p:cNvSpPr txBox="1"/>
          <p:nvPr/>
        </p:nvSpPr>
        <p:spPr>
          <a:xfrm>
            <a:off x="3930848" y="3489722"/>
            <a:ext cx="1296590" cy="415498"/>
          </a:xfrm>
          <a:prstGeom prst="rect">
            <a:avLst/>
          </a:prstGeom>
          <a:noFill/>
        </p:spPr>
        <p:txBody>
          <a:bodyPr wrap="square" rtlCol="0">
            <a:spAutoFit/>
          </a:bodyPr>
          <a:lstStyle/>
          <a:p>
            <a:r>
              <a:rPr lang="en-US" sz="1050" b="1" dirty="0"/>
              <a:t>Mapping Logic</a:t>
            </a:r>
          </a:p>
          <a:p>
            <a:endParaRPr lang="en-US" sz="1050" dirty="0"/>
          </a:p>
        </p:txBody>
      </p:sp>
      <p:grpSp>
        <p:nvGrpSpPr>
          <p:cNvPr id="18" name="Group 17">
            <a:extLst>
              <a:ext uri="{FF2B5EF4-FFF2-40B4-BE49-F238E27FC236}">
                <a16:creationId xmlns:a16="http://schemas.microsoft.com/office/drawing/2014/main" id="{A4FD785C-2DDC-C249-B906-3A9C422AF979}"/>
              </a:ext>
            </a:extLst>
          </p:cNvPr>
          <p:cNvGrpSpPr/>
          <p:nvPr/>
        </p:nvGrpSpPr>
        <p:grpSpPr>
          <a:xfrm>
            <a:off x="937617" y="3686174"/>
            <a:ext cx="394484" cy="410321"/>
            <a:chOff x="5454524" y="2009903"/>
            <a:chExt cx="1160032" cy="929955"/>
          </a:xfrm>
        </p:grpSpPr>
        <p:sp>
          <p:nvSpPr>
            <p:cNvPr id="19" name="Can 18">
              <a:extLst>
                <a:ext uri="{FF2B5EF4-FFF2-40B4-BE49-F238E27FC236}">
                  <a16:creationId xmlns:a16="http://schemas.microsoft.com/office/drawing/2014/main" id="{8D603E1F-D637-1444-AE12-E81B50D316EC}"/>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rgbClr val="1F497D"/>
                </a:solidFill>
                <a:latin typeface="Calibri"/>
                <a:cs typeface="Calibri"/>
              </a:endParaRPr>
            </a:p>
          </p:txBody>
        </p:sp>
        <p:sp>
          <p:nvSpPr>
            <p:cNvPr id="24" name="Multidocument 23">
              <a:extLst>
                <a:ext uri="{FF2B5EF4-FFF2-40B4-BE49-F238E27FC236}">
                  <a16:creationId xmlns:a16="http://schemas.microsoft.com/office/drawing/2014/main" id="{8631A216-C3D4-2649-BEFD-7FA92340628A}"/>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rgbClr val="1F497D"/>
                </a:solidFill>
                <a:latin typeface="Calibri"/>
                <a:cs typeface="Calibri"/>
              </a:endParaRPr>
            </a:p>
          </p:txBody>
        </p:sp>
      </p:grpSp>
      <p:grpSp>
        <p:nvGrpSpPr>
          <p:cNvPr id="27" name="Group 26">
            <a:extLst>
              <a:ext uri="{FF2B5EF4-FFF2-40B4-BE49-F238E27FC236}">
                <a16:creationId xmlns:a16="http://schemas.microsoft.com/office/drawing/2014/main" id="{12FAA39D-235E-244B-8B22-D77EE8124820}"/>
              </a:ext>
            </a:extLst>
          </p:cNvPr>
          <p:cNvGrpSpPr/>
          <p:nvPr/>
        </p:nvGrpSpPr>
        <p:grpSpPr>
          <a:xfrm>
            <a:off x="1929542" y="3686174"/>
            <a:ext cx="394484" cy="410321"/>
            <a:chOff x="5454524" y="2009903"/>
            <a:chExt cx="1160032" cy="929955"/>
          </a:xfrm>
        </p:grpSpPr>
        <p:sp>
          <p:nvSpPr>
            <p:cNvPr id="28" name="Can 27">
              <a:extLst>
                <a:ext uri="{FF2B5EF4-FFF2-40B4-BE49-F238E27FC236}">
                  <a16:creationId xmlns:a16="http://schemas.microsoft.com/office/drawing/2014/main" id="{39C16B84-03B5-1E4D-B446-C541C458C4E7}"/>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rgbClr val="1F497D"/>
                </a:solidFill>
                <a:latin typeface="Calibri"/>
                <a:cs typeface="Calibri"/>
              </a:endParaRPr>
            </a:p>
          </p:txBody>
        </p:sp>
        <p:sp>
          <p:nvSpPr>
            <p:cNvPr id="29" name="Multidocument 28">
              <a:extLst>
                <a:ext uri="{FF2B5EF4-FFF2-40B4-BE49-F238E27FC236}">
                  <a16:creationId xmlns:a16="http://schemas.microsoft.com/office/drawing/2014/main" id="{544DD1F4-2A6C-484A-88CF-340743B1F46D}"/>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rgbClr val="1F497D"/>
                </a:solidFill>
                <a:latin typeface="Calibri"/>
                <a:cs typeface="Calibri"/>
              </a:endParaRPr>
            </a:p>
          </p:txBody>
        </p:sp>
      </p:grpSp>
      <p:grpSp>
        <p:nvGrpSpPr>
          <p:cNvPr id="30" name="Group 29">
            <a:extLst>
              <a:ext uri="{FF2B5EF4-FFF2-40B4-BE49-F238E27FC236}">
                <a16:creationId xmlns:a16="http://schemas.microsoft.com/office/drawing/2014/main" id="{FB72C356-091D-3848-A999-B073A24316B6}"/>
              </a:ext>
            </a:extLst>
          </p:cNvPr>
          <p:cNvGrpSpPr/>
          <p:nvPr/>
        </p:nvGrpSpPr>
        <p:grpSpPr>
          <a:xfrm>
            <a:off x="1441032" y="3686174"/>
            <a:ext cx="394484" cy="410321"/>
            <a:chOff x="5454524" y="2009903"/>
            <a:chExt cx="1160032" cy="929955"/>
          </a:xfrm>
        </p:grpSpPr>
        <p:sp>
          <p:nvSpPr>
            <p:cNvPr id="31" name="Can 30">
              <a:extLst>
                <a:ext uri="{FF2B5EF4-FFF2-40B4-BE49-F238E27FC236}">
                  <a16:creationId xmlns:a16="http://schemas.microsoft.com/office/drawing/2014/main" id="{C3EAC072-165B-C04E-A70C-A052170F8C36}"/>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rgbClr val="1F497D"/>
                </a:solidFill>
                <a:latin typeface="Calibri"/>
                <a:cs typeface="Calibri"/>
              </a:endParaRPr>
            </a:p>
          </p:txBody>
        </p:sp>
        <p:sp>
          <p:nvSpPr>
            <p:cNvPr id="32" name="Multidocument 31">
              <a:extLst>
                <a:ext uri="{FF2B5EF4-FFF2-40B4-BE49-F238E27FC236}">
                  <a16:creationId xmlns:a16="http://schemas.microsoft.com/office/drawing/2014/main" id="{C9F0E3D2-535B-C54D-8E35-9789B0E24A25}"/>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solidFill>
                  <a:srgbClr val="1F497D"/>
                </a:solidFill>
                <a:latin typeface="Calibri"/>
                <a:cs typeface="Calibri"/>
              </a:endParaRPr>
            </a:p>
          </p:txBody>
        </p:sp>
      </p:grpSp>
      <p:cxnSp>
        <p:nvCxnSpPr>
          <p:cNvPr id="9" name="Straight Connector 8">
            <a:extLst>
              <a:ext uri="{FF2B5EF4-FFF2-40B4-BE49-F238E27FC236}">
                <a16:creationId xmlns:a16="http://schemas.microsoft.com/office/drawing/2014/main" id="{24DBAB25-2AD6-9C41-9FCC-E03234F1B6D4}"/>
              </a:ext>
            </a:extLst>
          </p:cNvPr>
          <p:cNvCxnSpPr>
            <a:stCxn id="4" idx="2"/>
            <a:endCxn id="19" idx="1"/>
          </p:cNvCxnSpPr>
          <p:nvPr/>
        </p:nvCxnSpPr>
        <p:spPr>
          <a:xfrm flipH="1">
            <a:off x="1134859" y="3278981"/>
            <a:ext cx="513205" cy="4071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C72F19D-18BE-B644-88FE-C24861BA7990}"/>
              </a:ext>
            </a:extLst>
          </p:cNvPr>
          <p:cNvCxnSpPr>
            <a:stCxn id="4" idx="2"/>
            <a:endCxn id="31" idx="1"/>
          </p:cNvCxnSpPr>
          <p:nvPr/>
        </p:nvCxnSpPr>
        <p:spPr>
          <a:xfrm flipH="1">
            <a:off x="1638274" y="3278981"/>
            <a:ext cx="9789" cy="4071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83A373-3AFD-054E-AE57-D50F9C014A2C}"/>
              </a:ext>
            </a:extLst>
          </p:cNvPr>
          <p:cNvCxnSpPr>
            <a:stCxn id="4" idx="2"/>
            <a:endCxn id="28" idx="1"/>
          </p:cNvCxnSpPr>
          <p:nvPr/>
        </p:nvCxnSpPr>
        <p:spPr>
          <a:xfrm>
            <a:off x="1648063" y="3278981"/>
            <a:ext cx="478721" cy="407194"/>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27668">
            <a:extLst>
              <a:ext uri="{FF2B5EF4-FFF2-40B4-BE49-F238E27FC236}">
                <a16:creationId xmlns:a16="http://schemas.microsoft.com/office/drawing/2014/main" id="{A9F739AC-B897-4C4B-8018-A3EC72A3F1C4}"/>
              </a:ext>
            </a:extLst>
          </p:cNvPr>
          <p:cNvGrpSpPr>
            <a:grpSpLocks/>
          </p:cNvGrpSpPr>
          <p:nvPr/>
        </p:nvGrpSpPr>
        <p:grpSpPr bwMode="auto">
          <a:xfrm>
            <a:off x="505249" y="1206733"/>
            <a:ext cx="735142" cy="558803"/>
            <a:chOff x="640045" y="3157538"/>
            <a:chExt cx="1228725" cy="863600"/>
          </a:xfrm>
        </p:grpSpPr>
        <p:sp>
          <p:nvSpPr>
            <p:cNvPr id="110" name="Rectangle 109">
              <a:extLst>
                <a:ext uri="{FF2B5EF4-FFF2-40B4-BE49-F238E27FC236}">
                  <a16:creationId xmlns:a16="http://schemas.microsoft.com/office/drawing/2014/main" id="{A34FD91F-17C5-1A48-B394-F2B65540EC5D}"/>
                </a:ext>
              </a:extLst>
            </p:cNvPr>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11" name="Rectangle 110">
              <a:extLst>
                <a:ext uri="{FF2B5EF4-FFF2-40B4-BE49-F238E27FC236}">
                  <a16:creationId xmlns:a16="http://schemas.microsoft.com/office/drawing/2014/main" id="{BA948C0C-F8C5-734C-8762-BBBA96DEE926}"/>
                </a:ext>
              </a:extLst>
            </p:cNvPr>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12" name="Rectangle 111">
              <a:extLst>
                <a:ext uri="{FF2B5EF4-FFF2-40B4-BE49-F238E27FC236}">
                  <a16:creationId xmlns:a16="http://schemas.microsoft.com/office/drawing/2014/main" id="{C0272796-3F3A-FC40-9165-3C137C36F646}"/>
                </a:ext>
              </a:extLst>
            </p:cNvPr>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13" name="Rectangle 112">
              <a:extLst>
                <a:ext uri="{FF2B5EF4-FFF2-40B4-BE49-F238E27FC236}">
                  <a16:creationId xmlns:a16="http://schemas.microsoft.com/office/drawing/2014/main" id="{F27C7846-9CFF-1D4B-A13C-23F3306F9BF3}"/>
                </a:ext>
              </a:extLst>
            </p:cNvPr>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14" name="Rectangle 113">
              <a:extLst>
                <a:ext uri="{FF2B5EF4-FFF2-40B4-BE49-F238E27FC236}">
                  <a16:creationId xmlns:a16="http://schemas.microsoft.com/office/drawing/2014/main" id="{70403808-A1A5-3945-8A43-88A57B468ACC}"/>
                </a:ext>
              </a:extLst>
            </p:cNvPr>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15" name="Rectangle 114">
              <a:extLst>
                <a:ext uri="{FF2B5EF4-FFF2-40B4-BE49-F238E27FC236}">
                  <a16:creationId xmlns:a16="http://schemas.microsoft.com/office/drawing/2014/main" id="{1B88E3A0-82BD-C04B-BA52-5A1966A991F3}"/>
                </a:ext>
              </a:extLst>
            </p:cNvPr>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16" name="Rectangle 115">
              <a:extLst>
                <a:ext uri="{FF2B5EF4-FFF2-40B4-BE49-F238E27FC236}">
                  <a16:creationId xmlns:a16="http://schemas.microsoft.com/office/drawing/2014/main" id="{7105C4A7-F7A1-DE42-85A2-A480B0BA5542}"/>
                </a:ext>
              </a:extLst>
            </p:cNvPr>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17" name="Rectangle 116">
              <a:extLst>
                <a:ext uri="{FF2B5EF4-FFF2-40B4-BE49-F238E27FC236}">
                  <a16:creationId xmlns:a16="http://schemas.microsoft.com/office/drawing/2014/main" id="{368C7E02-7176-1D46-833E-D442B28FCBF7}"/>
                </a:ext>
              </a:extLst>
            </p:cNvPr>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18" name="Rectangle 117">
              <a:extLst>
                <a:ext uri="{FF2B5EF4-FFF2-40B4-BE49-F238E27FC236}">
                  <a16:creationId xmlns:a16="http://schemas.microsoft.com/office/drawing/2014/main" id="{B10C46EC-C9C0-6143-BA52-F34AAD30E88C}"/>
                </a:ext>
              </a:extLst>
            </p:cNvPr>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19" name="Rectangle 118">
              <a:extLst>
                <a:ext uri="{FF2B5EF4-FFF2-40B4-BE49-F238E27FC236}">
                  <a16:creationId xmlns:a16="http://schemas.microsoft.com/office/drawing/2014/main" id="{F701C995-D4B8-3240-94C8-C147141F0357}"/>
                </a:ext>
              </a:extLst>
            </p:cNvPr>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20" name="Rectangle 119">
              <a:extLst>
                <a:ext uri="{FF2B5EF4-FFF2-40B4-BE49-F238E27FC236}">
                  <a16:creationId xmlns:a16="http://schemas.microsoft.com/office/drawing/2014/main" id="{B66EB660-02CC-5446-96FC-E94F0F94E22E}"/>
                </a:ext>
              </a:extLst>
            </p:cNvPr>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21" name="Rectangle 120">
              <a:extLst>
                <a:ext uri="{FF2B5EF4-FFF2-40B4-BE49-F238E27FC236}">
                  <a16:creationId xmlns:a16="http://schemas.microsoft.com/office/drawing/2014/main" id="{362B9EC8-7DEC-F54F-817B-8287DA135E3D}"/>
                </a:ext>
              </a:extLst>
            </p:cNvPr>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22" name="Rectangle 121">
              <a:extLst>
                <a:ext uri="{FF2B5EF4-FFF2-40B4-BE49-F238E27FC236}">
                  <a16:creationId xmlns:a16="http://schemas.microsoft.com/office/drawing/2014/main" id="{4E8FD085-05B5-2C45-B728-DCE5FEBD1D55}"/>
                </a:ext>
              </a:extLst>
            </p:cNvPr>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23" name="Rectangle 122">
              <a:extLst>
                <a:ext uri="{FF2B5EF4-FFF2-40B4-BE49-F238E27FC236}">
                  <a16:creationId xmlns:a16="http://schemas.microsoft.com/office/drawing/2014/main" id="{8FC2CA73-9FFF-F24A-A5C7-5625887BCB94}"/>
                </a:ext>
              </a:extLst>
            </p:cNvPr>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grpSp>
          <p:nvGrpSpPr>
            <p:cNvPr id="124" name="Group 294">
              <a:extLst>
                <a:ext uri="{FF2B5EF4-FFF2-40B4-BE49-F238E27FC236}">
                  <a16:creationId xmlns:a16="http://schemas.microsoft.com/office/drawing/2014/main" id="{F0597101-C9B4-604C-AE67-6CB5F46BD8C9}"/>
                </a:ext>
              </a:extLst>
            </p:cNvPr>
            <p:cNvGrpSpPr>
              <a:grpSpLocks/>
            </p:cNvGrpSpPr>
            <p:nvPr/>
          </p:nvGrpSpPr>
          <p:grpSpPr bwMode="auto">
            <a:xfrm>
              <a:off x="997419" y="3522291"/>
              <a:ext cx="496710" cy="257828"/>
              <a:chOff x="339996" y="3313113"/>
              <a:chExt cx="1120775" cy="655637"/>
            </a:xfrm>
          </p:grpSpPr>
          <p:sp>
            <p:nvSpPr>
              <p:cNvPr id="125" name="Rectangle 124">
                <a:extLst>
                  <a:ext uri="{FF2B5EF4-FFF2-40B4-BE49-F238E27FC236}">
                    <a16:creationId xmlns:a16="http://schemas.microsoft.com/office/drawing/2014/main" id="{0633C15B-3980-A845-9BAA-AA6720D3FF86}"/>
                  </a:ext>
                </a:extLst>
              </p:cNvPr>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cxnSp>
            <p:nvCxnSpPr>
              <p:cNvPr id="126" name="Straight Connector 125">
                <a:extLst>
                  <a:ext uri="{FF2B5EF4-FFF2-40B4-BE49-F238E27FC236}">
                    <a16:creationId xmlns:a16="http://schemas.microsoft.com/office/drawing/2014/main" id="{D4B1F1F5-F165-664D-88FA-AD076BF12DF2}"/>
                  </a:ext>
                </a:extLst>
              </p:cNvPr>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7" name="Straight Connector 126">
                <a:extLst>
                  <a:ext uri="{FF2B5EF4-FFF2-40B4-BE49-F238E27FC236}">
                    <a16:creationId xmlns:a16="http://schemas.microsoft.com/office/drawing/2014/main" id="{1637BC58-6289-594E-ACFB-2F054495B1A0}"/>
                  </a:ext>
                </a:extLst>
              </p:cNvPr>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28" name="Rectangle 127">
                <a:extLst>
                  <a:ext uri="{FF2B5EF4-FFF2-40B4-BE49-F238E27FC236}">
                    <a16:creationId xmlns:a16="http://schemas.microsoft.com/office/drawing/2014/main" id="{CFCA06AD-130E-FD46-9E9A-064207A5130A}"/>
                  </a:ext>
                </a:extLst>
              </p:cNvPr>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29" name="Rectangle 128">
                <a:extLst>
                  <a:ext uri="{FF2B5EF4-FFF2-40B4-BE49-F238E27FC236}">
                    <a16:creationId xmlns:a16="http://schemas.microsoft.com/office/drawing/2014/main" id="{C909F5ED-A9C5-D54D-BAA9-448FC567C987}"/>
                  </a:ext>
                </a:extLst>
              </p:cNvPr>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30" name="Rectangle 129">
                <a:extLst>
                  <a:ext uri="{FF2B5EF4-FFF2-40B4-BE49-F238E27FC236}">
                    <a16:creationId xmlns:a16="http://schemas.microsoft.com/office/drawing/2014/main" id="{C2864FCF-4F5C-484D-82DE-709EEA46F73E}"/>
                  </a:ext>
                </a:extLst>
              </p:cNvPr>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31" name="Rectangle 130">
                <a:extLst>
                  <a:ext uri="{FF2B5EF4-FFF2-40B4-BE49-F238E27FC236}">
                    <a16:creationId xmlns:a16="http://schemas.microsoft.com/office/drawing/2014/main" id="{1D814587-BA39-964F-AD38-0FCE4DB03369}"/>
                  </a:ext>
                </a:extLst>
              </p:cNvPr>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grpSp>
      </p:grpSp>
      <p:grpSp>
        <p:nvGrpSpPr>
          <p:cNvPr id="132" name="Group 27669">
            <a:extLst>
              <a:ext uri="{FF2B5EF4-FFF2-40B4-BE49-F238E27FC236}">
                <a16:creationId xmlns:a16="http://schemas.microsoft.com/office/drawing/2014/main" id="{2C28DF15-1C4C-D641-A1D4-F39FD8E9D7FF}"/>
              </a:ext>
            </a:extLst>
          </p:cNvPr>
          <p:cNvGrpSpPr>
            <a:grpSpLocks/>
          </p:cNvGrpSpPr>
          <p:nvPr/>
        </p:nvGrpSpPr>
        <p:grpSpPr bwMode="auto">
          <a:xfrm>
            <a:off x="1300228" y="1203652"/>
            <a:ext cx="735142" cy="558803"/>
            <a:chOff x="1938138" y="3160713"/>
            <a:chExt cx="1228725" cy="863600"/>
          </a:xfrm>
        </p:grpSpPr>
        <p:sp>
          <p:nvSpPr>
            <p:cNvPr id="133" name="Rectangle 132">
              <a:extLst>
                <a:ext uri="{FF2B5EF4-FFF2-40B4-BE49-F238E27FC236}">
                  <a16:creationId xmlns:a16="http://schemas.microsoft.com/office/drawing/2014/main" id="{33A31BB0-352F-7343-B6B8-A164827D1D06}"/>
                </a:ext>
              </a:extLst>
            </p:cNvPr>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34" name="Rectangle 133">
              <a:extLst>
                <a:ext uri="{FF2B5EF4-FFF2-40B4-BE49-F238E27FC236}">
                  <a16:creationId xmlns:a16="http://schemas.microsoft.com/office/drawing/2014/main" id="{15EC92D4-538B-B549-AE07-264DBB9A7018}"/>
                </a:ext>
              </a:extLst>
            </p:cNvPr>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35" name="Rectangle 134">
              <a:extLst>
                <a:ext uri="{FF2B5EF4-FFF2-40B4-BE49-F238E27FC236}">
                  <a16:creationId xmlns:a16="http://schemas.microsoft.com/office/drawing/2014/main" id="{2F482CDE-4348-5E49-AFDD-13528AC227F5}"/>
                </a:ext>
              </a:extLst>
            </p:cNvPr>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36" name="Rectangle 135">
              <a:extLst>
                <a:ext uri="{FF2B5EF4-FFF2-40B4-BE49-F238E27FC236}">
                  <a16:creationId xmlns:a16="http://schemas.microsoft.com/office/drawing/2014/main" id="{2C529AFA-FE92-154B-B1FC-380A7C8D2BD0}"/>
                </a:ext>
              </a:extLst>
            </p:cNvPr>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37" name="Rectangle 136">
              <a:extLst>
                <a:ext uri="{FF2B5EF4-FFF2-40B4-BE49-F238E27FC236}">
                  <a16:creationId xmlns:a16="http://schemas.microsoft.com/office/drawing/2014/main" id="{E1D879E5-A137-994E-98D9-32FFBF90855F}"/>
                </a:ext>
              </a:extLst>
            </p:cNvPr>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38" name="Rectangle 137">
              <a:extLst>
                <a:ext uri="{FF2B5EF4-FFF2-40B4-BE49-F238E27FC236}">
                  <a16:creationId xmlns:a16="http://schemas.microsoft.com/office/drawing/2014/main" id="{3E3F8491-50BA-A24A-8281-A12660B86717}"/>
                </a:ext>
              </a:extLst>
            </p:cNvPr>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39" name="Rectangle 138">
              <a:extLst>
                <a:ext uri="{FF2B5EF4-FFF2-40B4-BE49-F238E27FC236}">
                  <a16:creationId xmlns:a16="http://schemas.microsoft.com/office/drawing/2014/main" id="{D92411DA-D31C-8548-8E34-60F133F97F81}"/>
                </a:ext>
              </a:extLst>
            </p:cNvPr>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40" name="Rectangle 139">
              <a:extLst>
                <a:ext uri="{FF2B5EF4-FFF2-40B4-BE49-F238E27FC236}">
                  <a16:creationId xmlns:a16="http://schemas.microsoft.com/office/drawing/2014/main" id="{28CF400D-D887-AD41-82EA-A01361372C00}"/>
                </a:ext>
              </a:extLst>
            </p:cNvPr>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41" name="Rectangle 140">
              <a:extLst>
                <a:ext uri="{FF2B5EF4-FFF2-40B4-BE49-F238E27FC236}">
                  <a16:creationId xmlns:a16="http://schemas.microsoft.com/office/drawing/2014/main" id="{BBB16223-9674-2B45-921F-4EE86557C3CC}"/>
                </a:ext>
              </a:extLst>
            </p:cNvPr>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42" name="Rectangle 141">
              <a:extLst>
                <a:ext uri="{FF2B5EF4-FFF2-40B4-BE49-F238E27FC236}">
                  <a16:creationId xmlns:a16="http://schemas.microsoft.com/office/drawing/2014/main" id="{A3C90A71-9C54-A44B-965F-C37988F831D7}"/>
                </a:ext>
              </a:extLst>
            </p:cNvPr>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43" name="Rectangle 142">
              <a:extLst>
                <a:ext uri="{FF2B5EF4-FFF2-40B4-BE49-F238E27FC236}">
                  <a16:creationId xmlns:a16="http://schemas.microsoft.com/office/drawing/2014/main" id="{282226F8-0281-3241-B16C-310C2F0F7437}"/>
                </a:ext>
              </a:extLst>
            </p:cNvPr>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44" name="Rectangle 143">
              <a:extLst>
                <a:ext uri="{FF2B5EF4-FFF2-40B4-BE49-F238E27FC236}">
                  <a16:creationId xmlns:a16="http://schemas.microsoft.com/office/drawing/2014/main" id="{F244DECD-8AFD-7D49-A760-7EC54AEE2853}"/>
                </a:ext>
              </a:extLst>
            </p:cNvPr>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45" name="Rectangle 144">
              <a:extLst>
                <a:ext uri="{FF2B5EF4-FFF2-40B4-BE49-F238E27FC236}">
                  <a16:creationId xmlns:a16="http://schemas.microsoft.com/office/drawing/2014/main" id="{A058146A-3FC0-C047-87B8-57B7B8956748}"/>
                </a:ext>
              </a:extLst>
            </p:cNvPr>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46" name="Rectangle 145">
              <a:extLst>
                <a:ext uri="{FF2B5EF4-FFF2-40B4-BE49-F238E27FC236}">
                  <a16:creationId xmlns:a16="http://schemas.microsoft.com/office/drawing/2014/main" id="{03289E94-25C9-B848-99E5-6BBD3F92DFE8}"/>
                </a:ext>
              </a:extLst>
            </p:cNvPr>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grpSp>
          <p:nvGrpSpPr>
            <p:cNvPr id="147" name="Group 309">
              <a:extLst>
                <a:ext uri="{FF2B5EF4-FFF2-40B4-BE49-F238E27FC236}">
                  <a16:creationId xmlns:a16="http://schemas.microsoft.com/office/drawing/2014/main" id="{1E1A5250-29C5-7743-8C95-CB208FE1DFED}"/>
                </a:ext>
              </a:extLst>
            </p:cNvPr>
            <p:cNvGrpSpPr>
              <a:grpSpLocks/>
            </p:cNvGrpSpPr>
            <p:nvPr/>
          </p:nvGrpSpPr>
          <p:grpSpPr bwMode="auto">
            <a:xfrm>
              <a:off x="2285349" y="3540221"/>
              <a:ext cx="496710" cy="257828"/>
              <a:chOff x="339996" y="3313113"/>
              <a:chExt cx="1120775" cy="655637"/>
            </a:xfrm>
          </p:grpSpPr>
          <p:sp>
            <p:nvSpPr>
              <p:cNvPr id="155" name="Rectangle 154">
                <a:extLst>
                  <a:ext uri="{FF2B5EF4-FFF2-40B4-BE49-F238E27FC236}">
                    <a16:creationId xmlns:a16="http://schemas.microsoft.com/office/drawing/2014/main" id="{B1853DBE-0F28-304C-BF82-490590C19E5F}"/>
                  </a:ext>
                </a:extLst>
              </p:cNvPr>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cxnSp>
            <p:nvCxnSpPr>
              <p:cNvPr id="156" name="Straight Connector 155">
                <a:extLst>
                  <a:ext uri="{FF2B5EF4-FFF2-40B4-BE49-F238E27FC236}">
                    <a16:creationId xmlns:a16="http://schemas.microsoft.com/office/drawing/2014/main" id="{60B5EB5D-E298-B845-B413-A4D350509093}"/>
                  </a:ext>
                </a:extLst>
              </p:cNvPr>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57" name="Straight Connector 156">
                <a:extLst>
                  <a:ext uri="{FF2B5EF4-FFF2-40B4-BE49-F238E27FC236}">
                    <a16:creationId xmlns:a16="http://schemas.microsoft.com/office/drawing/2014/main" id="{2851F87C-C8D9-804B-9D5C-766787D501D3}"/>
                  </a:ext>
                </a:extLst>
              </p:cNvPr>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58" name="Rectangle 157">
                <a:extLst>
                  <a:ext uri="{FF2B5EF4-FFF2-40B4-BE49-F238E27FC236}">
                    <a16:creationId xmlns:a16="http://schemas.microsoft.com/office/drawing/2014/main" id="{0472C856-261F-1E49-B97D-A780B2360EB5}"/>
                  </a:ext>
                </a:extLst>
              </p:cNvPr>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59" name="Rectangle 158">
                <a:extLst>
                  <a:ext uri="{FF2B5EF4-FFF2-40B4-BE49-F238E27FC236}">
                    <a16:creationId xmlns:a16="http://schemas.microsoft.com/office/drawing/2014/main" id="{CB560BFF-FA70-A44D-988D-5150BC4425F6}"/>
                  </a:ext>
                </a:extLst>
              </p:cNvPr>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60" name="Rectangle 159">
                <a:extLst>
                  <a:ext uri="{FF2B5EF4-FFF2-40B4-BE49-F238E27FC236}">
                    <a16:creationId xmlns:a16="http://schemas.microsoft.com/office/drawing/2014/main" id="{DA210C7C-9312-B94E-8330-4F0D2DE8BD0B}"/>
                  </a:ext>
                </a:extLst>
              </p:cNvPr>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61" name="Rectangle 160">
                <a:extLst>
                  <a:ext uri="{FF2B5EF4-FFF2-40B4-BE49-F238E27FC236}">
                    <a16:creationId xmlns:a16="http://schemas.microsoft.com/office/drawing/2014/main" id="{C5AB6ED1-A1CB-9D4D-96E4-32E8F430CAB8}"/>
                  </a:ext>
                </a:extLst>
              </p:cNvPr>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grpSp>
        <p:grpSp>
          <p:nvGrpSpPr>
            <p:cNvPr id="148" name="Group 317">
              <a:extLst>
                <a:ext uri="{FF2B5EF4-FFF2-40B4-BE49-F238E27FC236}">
                  <a16:creationId xmlns:a16="http://schemas.microsoft.com/office/drawing/2014/main" id="{2F1D663D-BB36-FE40-87FA-6D18AEA18DCB}"/>
                </a:ext>
              </a:extLst>
            </p:cNvPr>
            <p:cNvGrpSpPr>
              <a:grpSpLocks/>
            </p:cNvGrpSpPr>
            <p:nvPr/>
          </p:nvGrpSpPr>
          <p:grpSpPr bwMode="auto">
            <a:xfrm>
              <a:off x="2178131" y="3451412"/>
              <a:ext cx="705511" cy="403412"/>
              <a:chOff x="2984959" y="3302000"/>
              <a:chExt cx="1120775" cy="660400"/>
            </a:xfrm>
          </p:grpSpPr>
          <p:sp>
            <p:nvSpPr>
              <p:cNvPr id="149" name="Rectangle 148">
                <a:extLst>
                  <a:ext uri="{FF2B5EF4-FFF2-40B4-BE49-F238E27FC236}">
                    <a16:creationId xmlns:a16="http://schemas.microsoft.com/office/drawing/2014/main" id="{93C654F4-745F-F142-9D59-E08A41B0245B}"/>
                  </a:ext>
                </a:extLst>
              </p:cNvPr>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50" name="Rectangle 149">
                <a:extLst>
                  <a:ext uri="{FF2B5EF4-FFF2-40B4-BE49-F238E27FC236}">
                    <a16:creationId xmlns:a16="http://schemas.microsoft.com/office/drawing/2014/main" id="{B2604651-FF82-E54A-BEEA-7964F7EF3ADA}"/>
                  </a:ext>
                </a:extLst>
              </p:cNvPr>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51" name="Rectangle 150">
                <a:extLst>
                  <a:ext uri="{FF2B5EF4-FFF2-40B4-BE49-F238E27FC236}">
                    <a16:creationId xmlns:a16="http://schemas.microsoft.com/office/drawing/2014/main" id="{1AE7F2D6-8404-C544-9362-1D620FFD15CE}"/>
                  </a:ext>
                </a:extLst>
              </p:cNvPr>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52" name="Rectangle 151">
                <a:extLst>
                  <a:ext uri="{FF2B5EF4-FFF2-40B4-BE49-F238E27FC236}">
                    <a16:creationId xmlns:a16="http://schemas.microsoft.com/office/drawing/2014/main" id="{14EBC5ED-993E-B04D-9676-9B935F491CC1}"/>
                  </a:ext>
                </a:extLst>
              </p:cNvPr>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53" name="Rectangle 152">
                <a:extLst>
                  <a:ext uri="{FF2B5EF4-FFF2-40B4-BE49-F238E27FC236}">
                    <a16:creationId xmlns:a16="http://schemas.microsoft.com/office/drawing/2014/main" id="{22D114DB-7B22-1B47-BFB4-156D07E0479D}"/>
                  </a:ext>
                </a:extLst>
              </p:cNvPr>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sp>
            <p:nvSpPr>
              <p:cNvPr id="154" name="Rectangle 153">
                <a:extLst>
                  <a:ext uri="{FF2B5EF4-FFF2-40B4-BE49-F238E27FC236}">
                    <a16:creationId xmlns:a16="http://schemas.microsoft.com/office/drawing/2014/main" id="{80C59151-284C-3545-87BB-B5E346A86B5B}"/>
                  </a:ext>
                </a:extLst>
              </p:cNvPr>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350" dirty="0">
                  <a:solidFill>
                    <a:srgbClr val="1F497D"/>
                  </a:solidFill>
                  <a:latin typeface="Calibri"/>
                  <a:ea typeface="ＭＳ Ｐゴシック"/>
                  <a:cs typeface="Calibri"/>
                </a:endParaRPr>
              </a:p>
            </p:txBody>
          </p:sp>
        </p:grpSp>
      </p:grpSp>
      <p:grpSp>
        <p:nvGrpSpPr>
          <p:cNvPr id="177" name="Group 176">
            <a:extLst>
              <a:ext uri="{FF2B5EF4-FFF2-40B4-BE49-F238E27FC236}">
                <a16:creationId xmlns:a16="http://schemas.microsoft.com/office/drawing/2014/main" id="{71557850-2D72-884F-90F5-E12117D3E85A}"/>
              </a:ext>
            </a:extLst>
          </p:cNvPr>
          <p:cNvGrpSpPr/>
          <p:nvPr/>
        </p:nvGrpSpPr>
        <p:grpSpPr>
          <a:xfrm>
            <a:off x="2121801" y="1221114"/>
            <a:ext cx="878678" cy="530042"/>
            <a:chOff x="6424509" y="864237"/>
            <a:chExt cx="1339754" cy="804299"/>
          </a:xfrm>
        </p:grpSpPr>
        <p:grpSp>
          <p:nvGrpSpPr>
            <p:cNvPr id="178" name="Group 177">
              <a:extLst>
                <a:ext uri="{FF2B5EF4-FFF2-40B4-BE49-F238E27FC236}">
                  <a16:creationId xmlns:a16="http://schemas.microsoft.com/office/drawing/2014/main" id="{8EA57626-BCC2-8C49-B893-26DDCF14C546}"/>
                </a:ext>
              </a:extLst>
            </p:cNvPr>
            <p:cNvGrpSpPr/>
            <p:nvPr/>
          </p:nvGrpSpPr>
          <p:grpSpPr>
            <a:xfrm>
              <a:off x="6424509" y="864237"/>
              <a:ext cx="1339754" cy="804299"/>
              <a:chOff x="4469034" y="1141802"/>
              <a:chExt cx="1270000" cy="566737"/>
            </a:xfrm>
          </p:grpSpPr>
          <p:sp>
            <p:nvSpPr>
              <p:cNvPr id="181" name="Rectangle 180">
                <a:extLst>
                  <a:ext uri="{FF2B5EF4-FFF2-40B4-BE49-F238E27FC236}">
                    <a16:creationId xmlns:a16="http://schemas.microsoft.com/office/drawing/2014/main" id="{CF01F498-1241-FA44-8779-E53684263277}"/>
                  </a:ext>
                </a:extLst>
              </p:cNvPr>
              <p:cNvSpPr/>
              <p:nvPr/>
            </p:nvSpPr>
            <p:spPr bwMode="auto">
              <a:xfrm>
                <a:off x="4469034" y="1141802"/>
                <a:ext cx="1270000" cy="566737"/>
              </a:xfrm>
              <a:prstGeom prst="rect">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82" name="Rounded Rectangle 181">
                <a:extLst>
                  <a:ext uri="{FF2B5EF4-FFF2-40B4-BE49-F238E27FC236}">
                    <a16:creationId xmlns:a16="http://schemas.microsoft.com/office/drawing/2014/main" id="{E8956876-A8DB-C846-B307-2955511F7A81}"/>
                  </a:ext>
                </a:extLst>
              </p:cNvPr>
              <p:cNvSpPr/>
              <p:nvPr/>
            </p:nvSpPr>
            <p:spPr bwMode="auto">
              <a:xfrm>
                <a:off x="4542059" y="1183473"/>
                <a:ext cx="1123950" cy="469106"/>
              </a:xfrm>
              <a:prstGeom prst="round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grpSp>
        <p:sp>
          <p:nvSpPr>
            <p:cNvPr id="179" name="Rectangle 178">
              <a:extLst>
                <a:ext uri="{FF2B5EF4-FFF2-40B4-BE49-F238E27FC236}">
                  <a16:creationId xmlns:a16="http://schemas.microsoft.com/office/drawing/2014/main" id="{35A9CDE7-4B17-0D4A-B02A-3033CC4237A2}"/>
                </a:ext>
              </a:extLst>
            </p:cNvPr>
            <p:cNvSpPr/>
            <p:nvPr/>
          </p:nvSpPr>
          <p:spPr>
            <a:xfrm>
              <a:off x="6758817" y="1079303"/>
              <a:ext cx="681037" cy="9167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50" dirty="0">
                <a:solidFill>
                  <a:srgbClr val="1F497D"/>
                </a:solidFill>
                <a:latin typeface="Calibri"/>
                <a:cs typeface="Calibri"/>
              </a:endParaRPr>
            </a:p>
          </p:txBody>
        </p:sp>
        <p:sp>
          <p:nvSpPr>
            <p:cNvPr id="180" name="Rounded Rectangle 179">
              <a:extLst>
                <a:ext uri="{FF2B5EF4-FFF2-40B4-BE49-F238E27FC236}">
                  <a16:creationId xmlns:a16="http://schemas.microsoft.com/office/drawing/2014/main" id="{D791ADC7-C591-0A4C-846D-83037F5ADA4B}"/>
                </a:ext>
              </a:extLst>
            </p:cNvPr>
            <p:cNvSpPr/>
            <p:nvPr/>
          </p:nvSpPr>
          <p:spPr>
            <a:xfrm>
              <a:off x="6959556" y="1369214"/>
              <a:ext cx="310009" cy="149993"/>
            </a:xfrm>
            <a:prstGeom prst="round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600" dirty="0">
                  <a:solidFill>
                    <a:srgbClr val="EEECE1"/>
                  </a:solidFill>
                  <a:latin typeface="Calibri"/>
                  <a:cs typeface="Calibri"/>
                </a:rPr>
                <a:t>Search</a:t>
              </a:r>
            </a:p>
          </p:txBody>
        </p:sp>
      </p:grpSp>
      <p:cxnSp>
        <p:nvCxnSpPr>
          <p:cNvPr id="183" name="Straight Connector 182">
            <a:extLst>
              <a:ext uri="{FF2B5EF4-FFF2-40B4-BE49-F238E27FC236}">
                <a16:creationId xmlns:a16="http://schemas.microsoft.com/office/drawing/2014/main" id="{42A931EC-ECB8-D84E-A7A5-110353A9ACEB}"/>
              </a:ext>
            </a:extLst>
          </p:cNvPr>
          <p:cNvCxnSpPr>
            <a:cxnSpLocks/>
            <a:endCxn id="4" idx="0"/>
          </p:cNvCxnSpPr>
          <p:nvPr/>
        </p:nvCxnSpPr>
        <p:spPr>
          <a:xfrm>
            <a:off x="878518" y="1762455"/>
            <a:ext cx="769546" cy="530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E9489D8C-4239-BC49-80A1-63222977C9D3}"/>
              </a:ext>
            </a:extLst>
          </p:cNvPr>
          <p:cNvCxnSpPr>
            <a:cxnSpLocks/>
            <a:stCxn id="133" idx="2"/>
            <a:endCxn id="4" idx="0"/>
          </p:cNvCxnSpPr>
          <p:nvPr/>
        </p:nvCxnSpPr>
        <p:spPr>
          <a:xfrm flipH="1">
            <a:off x="1648063" y="1762455"/>
            <a:ext cx="19736" cy="530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10DA6B0-7DFA-3B40-B629-A19C90E8DE9E}"/>
              </a:ext>
            </a:extLst>
          </p:cNvPr>
          <p:cNvCxnSpPr>
            <a:cxnSpLocks/>
            <a:stCxn id="181" idx="2"/>
            <a:endCxn id="4" idx="0"/>
          </p:cNvCxnSpPr>
          <p:nvPr/>
        </p:nvCxnSpPr>
        <p:spPr>
          <a:xfrm flipH="1">
            <a:off x="1648064" y="1751155"/>
            <a:ext cx="913076" cy="541988"/>
          </a:xfrm>
          <a:prstGeom prst="line">
            <a:avLst/>
          </a:prstGeom>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1283CBEE-9D62-BE4A-B7DA-5C58B25AD373}"/>
              </a:ext>
            </a:extLst>
          </p:cNvPr>
          <p:cNvSpPr txBox="1"/>
          <p:nvPr/>
        </p:nvSpPr>
        <p:spPr>
          <a:xfrm>
            <a:off x="2418516" y="2293143"/>
            <a:ext cx="1159430" cy="253916"/>
          </a:xfrm>
          <a:prstGeom prst="rect">
            <a:avLst/>
          </a:prstGeom>
          <a:noFill/>
        </p:spPr>
        <p:txBody>
          <a:bodyPr wrap="square" rtlCol="0">
            <a:spAutoFit/>
          </a:bodyPr>
          <a:lstStyle/>
          <a:p>
            <a:r>
              <a:rPr lang="en-US" sz="1050" dirty="0"/>
              <a:t>Business View</a:t>
            </a:r>
          </a:p>
        </p:txBody>
      </p:sp>
    </p:spTree>
    <p:extLst>
      <p:ext uri="{BB962C8B-B14F-4D97-AF65-F5344CB8AC3E}">
        <p14:creationId xmlns:p14="http://schemas.microsoft.com/office/powerpoint/2010/main" val="1056665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AEB17-1184-D040-A4C7-0353114C6785}"/>
              </a:ext>
            </a:extLst>
          </p:cNvPr>
          <p:cNvSpPr>
            <a:spLocks noGrp="1"/>
          </p:cNvSpPr>
          <p:nvPr>
            <p:ph type="title"/>
          </p:nvPr>
        </p:nvSpPr>
        <p:spPr/>
        <p:txBody>
          <a:bodyPr/>
          <a:lstStyle/>
          <a:p>
            <a:r>
              <a:rPr lang="en-US"/>
              <a:t>Open Source Collaboration through ODPi </a:t>
            </a:r>
            <a:endParaRPr lang="en-US" dirty="0"/>
          </a:p>
        </p:txBody>
      </p:sp>
      <p:sp>
        <p:nvSpPr>
          <p:cNvPr id="4" name="Text Placeholder 3">
            <a:extLst>
              <a:ext uri="{FF2B5EF4-FFF2-40B4-BE49-F238E27FC236}">
                <a16:creationId xmlns:a16="http://schemas.microsoft.com/office/drawing/2014/main" id="{9C045FE9-1F64-D147-AEF9-534DBD661D5B}"/>
              </a:ext>
            </a:extLst>
          </p:cNvPr>
          <p:cNvSpPr>
            <a:spLocks noGrp="1"/>
          </p:cNvSpPr>
          <p:nvPr>
            <p:ph type="body" idx="1"/>
          </p:nvPr>
        </p:nvSpPr>
        <p:spPr/>
        <p:txBody>
          <a:bodyPr/>
          <a:lstStyle/>
          <a:p>
            <a:r>
              <a:rPr lang="en-US"/>
              <a:t>ODPi is the vendor neutral home for Egeria.</a:t>
            </a:r>
          </a:p>
          <a:p>
            <a:r>
              <a:rPr lang="en-US"/>
              <a:t>Governance is open to all in the data governance community</a:t>
            </a:r>
          </a:p>
          <a:p>
            <a:pPr lvl="1"/>
            <a:r>
              <a:rPr lang="en-US"/>
              <a:t>Vendors</a:t>
            </a:r>
          </a:p>
          <a:p>
            <a:pPr lvl="1"/>
            <a:r>
              <a:rPr lang="en-US"/>
              <a:t>End-users</a:t>
            </a:r>
          </a:p>
          <a:p>
            <a:pPr lvl="1"/>
            <a:r>
              <a:rPr lang="en-US"/>
              <a:t>Privacy/governance experts</a:t>
            </a:r>
          </a:p>
          <a:p>
            <a:r>
              <a:rPr lang="en-US"/>
              <a:t>Code is available under an Apache 2.0 license and documentation under a CC-BY-4.0 license</a:t>
            </a:r>
          </a:p>
          <a:p>
            <a:r>
              <a:rPr lang="en-US"/>
              <a:t>Join the effort at </a:t>
            </a:r>
            <a:r>
              <a:rPr lang="en-US">
                <a:hlinkClick r:id="rId2"/>
              </a:rPr>
              <a:t>https://github.com/odpi/egeria</a:t>
            </a:r>
            <a:r>
              <a:rPr lang="en-US"/>
              <a:t> </a:t>
            </a:r>
            <a:endParaRPr lang="en-US" dirty="0"/>
          </a:p>
        </p:txBody>
      </p:sp>
      <p:pic>
        <p:nvPicPr>
          <p:cNvPr id="6" name="Picture 5">
            <a:extLst>
              <a:ext uri="{FF2B5EF4-FFF2-40B4-BE49-F238E27FC236}">
                <a16:creationId xmlns:a16="http://schemas.microsoft.com/office/drawing/2014/main" id="{9D27F435-36A5-3C44-B46E-1FC965A109C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11426" y="2242686"/>
            <a:ext cx="2785474" cy="1189775"/>
          </a:xfrm>
          <a:prstGeom prst="rect">
            <a:avLst/>
          </a:prstGeom>
          <a:ln>
            <a:solidFill>
              <a:schemeClr val="bg1"/>
            </a:solidFill>
          </a:ln>
        </p:spPr>
      </p:pic>
    </p:spTree>
    <p:extLst>
      <p:ext uri="{BB962C8B-B14F-4D97-AF65-F5344CB8AC3E}">
        <p14:creationId xmlns:p14="http://schemas.microsoft.com/office/powerpoint/2010/main" val="252071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02C984B-1545-42D5-A9D3-CCCE40F3083D}"/>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2</a:t>
            </a:fld>
            <a:endParaRPr lang="en-US" sz="1000" b="0" i="0" u="none" strike="noStrike" cap="none" dirty="0">
              <a:solidFill>
                <a:srgbClr val="434343"/>
              </a:solidFill>
              <a:latin typeface="Arial"/>
              <a:ea typeface="Arial"/>
              <a:cs typeface="Arial"/>
              <a:sym typeface="Arial"/>
            </a:endParaRPr>
          </a:p>
        </p:txBody>
      </p:sp>
      <p:sp>
        <p:nvSpPr>
          <p:cNvPr id="6" name="Rectangle 5">
            <a:extLst>
              <a:ext uri="{FF2B5EF4-FFF2-40B4-BE49-F238E27FC236}">
                <a16:creationId xmlns:a16="http://schemas.microsoft.com/office/drawing/2014/main" id="{AF8AA229-486C-420B-8EDD-EAFCC12B901A}"/>
              </a:ext>
            </a:extLst>
          </p:cNvPr>
          <p:cNvSpPr/>
          <p:nvPr/>
        </p:nvSpPr>
        <p:spPr>
          <a:xfrm>
            <a:off x="1234411" y="3390395"/>
            <a:ext cx="1809212" cy="954107"/>
          </a:xfrm>
          <a:prstGeom prst="rect">
            <a:avLst/>
          </a:prstGeom>
        </p:spPr>
        <p:txBody>
          <a:bodyPr wrap="square">
            <a:spAutoFit/>
          </a:bodyPr>
          <a:lstStyle/>
          <a:p>
            <a:pPr lvl="0" algn="ctr" eaLnBrk="0" fontAlgn="base" hangingPunct="0">
              <a:spcBef>
                <a:spcPct val="0"/>
              </a:spcBef>
              <a:spcAft>
                <a:spcPct val="0"/>
              </a:spcAft>
            </a:pPr>
            <a:r>
              <a:rPr lang="en-US" altLang="en-US" dirty="0">
                <a:solidFill>
                  <a:srgbClr val="4A4A4A"/>
                </a:solidFill>
                <a:latin typeface="Georgia" panose="02040502050405020303" pitchFamily="18" charset="0"/>
              </a:rPr>
              <a:t>John Mertic, Director of Program Management, Linux Foundation</a:t>
            </a:r>
          </a:p>
        </p:txBody>
      </p:sp>
      <p:pic>
        <p:nvPicPr>
          <p:cNvPr id="1026" name="Picture 2">
            <a:extLst>
              <a:ext uri="{FF2B5EF4-FFF2-40B4-BE49-F238E27FC236}">
                <a16:creationId xmlns:a16="http://schemas.microsoft.com/office/drawing/2014/main" id="{87AFF7FD-5A4E-47CE-81C8-F25E857C361E}"/>
              </a:ext>
            </a:extLst>
          </p:cNvPr>
          <p:cNvPicPr>
            <a:picLocks noChangeAspect="1" noChangeArrowheads="1"/>
          </p:cNvPicPr>
          <p:nvPr/>
        </p:nvPicPr>
        <p:blipFill>
          <a:blip r:embed="rId2"/>
          <a:stretch>
            <a:fillRect/>
          </a:stretch>
        </p:blipFill>
        <p:spPr bwMode="auto">
          <a:xfrm>
            <a:off x="1427982" y="1276051"/>
            <a:ext cx="1422070" cy="18092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8" name="Title 7">
            <a:extLst>
              <a:ext uri="{FF2B5EF4-FFF2-40B4-BE49-F238E27FC236}">
                <a16:creationId xmlns:a16="http://schemas.microsoft.com/office/drawing/2014/main" id="{10EA32F5-AE99-4B48-8553-18AB2A16C375}"/>
              </a:ext>
            </a:extLst>
          </p:cNvPr>
          <p:cNvSpPr>
            <a:spLocks noGrp="1"/>
          </p:cNvSpPr>
          <p:nvPr>
            <p:ph type="title"/>
          </p:nvPr>
        </p:nvSpPr>
        <p:spPr/>
        <p:txBody>
          <a:bodyPr/>
          <a:lstStyle/>
          <a:p>
            <a:r>
              <a:rPr lang="en-US" dirty="0"/>
              <a:t>Today’s speakers</a:t>
            </a:r>
          </a:p>
        </p:txBody>
      </p:sp>
      <p:pic>
        <p:nvPicPr>
          <p:cNvPr id="2" name="Picture 1">
            <a:extLst>
              <a:ext uri="{FF2B5EF4-FFF2-40B4-BE49-F238E27FC236}">
                <a16:creationId xmlns:a16="http://schemas.microsoft.com/office/drawing/2014/main" id="{13BD368B-D09F-9B46-90C0-6115CE186B04}"/>
              </a:ext>
            </a:extLst>
          </p:cNvPr>
          <p:cNvPicPr>
            <a:picLocks noChangeAspect="1"/>
          </p:cNvPicPr>
          <p:nvPr/>
        </p:nvPicPr>
        <p:blipFill>
          <a:blip r:embed="rId3"/>
          <a:stretch>
            <a:fillRect/>
          </a:stretch>
        </p:blipFill>
        <p:spPr>
          <a:xfrm>
            <a:off x="4912628" y="1276051"/>
            <a:ext cx="1453424" cy="1809211"/>
          </a:xfrm>
          <a:prstGeom prst="rect">
            <a:avLst/>
          </a:prstGeom>
        </p:spPr>
      </p:pic>
      <p:sp>
        <p:nvSpPr>
          <p:cNvPr id="7" name="Rectangle 6">
            <a:extLst>
              <a:ext uri="{FF2B5EF4-FFF2-40B4-BE49-F238E27FC236}">
                <a16:creationId xmlns:a16="http://schemas.microsoft.com/office/drawing/2014/main" id="{885EC6DB-ED64-E244-9C80-AEE2C9F5439A}"/>
              </a:ext>
            </a:extLst>
          </p:cNvPr>
          <p:cNvSpPr/>
          <p:nvPr/>
        </p:nvSpPr>
        <p:spPr>
          <a:xfrm>
            <a:off x="4912628" y="3424439"/>
            <a:ext cx="1809212" cy="738664"/>
          </a:xfrm>
          <a:prstGeom prst="rect">
            <a:avLst/>
          </a:prstGeom>
        </p:spPr>
        <p:txBody>
          <a:bodyPr wrap="square">
            <a:spAutoFit/>
          </a:bodyPr>
          <a:lstStyle/>
          <a:p>
            <a:pPr lvl="0" algn="ctr" eaLnBrk="0" fontAlgn="base" hangingPunct="0">
              <a:spcBef>
                <a:spcPct val="0"/>
              </a:spcBef>
              <a:spcAft>
                <a:spcPct val="0"/>
              </a:spcAft>
            </a:pPr>
            <a:r>
              <a:rPr lang="en-US" altLang="en-US" dirty="0">
                <a:solidFill>
                  <a:srgbClr val="4A4A4A"/>
                </a:solidFill>
                <a:latin typeface="Georgia" panose="02040502050405020303" pitchFamily="18" charset="0"/>
              </a:rPr>
              <a:t>David Radley, </a:t>
            </a:r>
            <a:r>
              <a:rPr lang="en-US" altLang="en-US" dirty="0" err="1">
                <a:solidFill>
                  <a:srgbClr val="4A4A4A"/>
                </a:solidFill>
                <a:latin typeface="Georgia" panose="02040502050405020303" pitchFamily="18" charset="0"/>
              </a:rPr>
              <a:t>ODPi</a:t>
            </a:r>
            <a:r>
              <a:rPr lang="en-US" altLang="en-US" dirty="0">
                <a:solidFill>
                  <a:srgbClr val="4A4A4A"/>
                </a:solidFill>
                <a:latin typeface="Georgia" panose="02040502050405020303" pitchFamily="18" charset="0"/>
              </a:rPr>
              <a:t> Egeria maintainer, IBM</a:t>
            </a:r>
          </a:p>
        </p:txBody>
      </p:sp>
    </p:spTree>
    <p:extLst>
      <p:ext uri="{BB962C8B-B14F-4D97-AF65-F5344CB8AC3E}">
        <p14:creationId xmlns:p14="http://schemas.microsoft.com/office/powerpoint/2010/main" val="518959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Content Placeholder 2">
            <a:extLst>
              <a:ext uri="{FF2B5EF4-FFF2-40B4-BE49-F238E27FC236}">
                <a16:creationId xmlns:a16="http://schemas.microsoft.com/office/drawing/2014/main" id="{A989C8D8-B5D1-40B8-8081-14C46BBD716F}"/>
              </a:ext>
            </a:extLst>
          </p:cNvPr>
          <p:cNvSpPr txBox="1">
            <a:spLocks/>
          </p:cNvSpPr>
          <p:nvPr/>
        </p:nvSpPr>
        <p:spPr>
          <a:xfrm>
            <a:off x="152400" y="1803666"/>
            <a:ext cx="4168427" cy="2733823"/>
          </a:xfrm>
          <a:prstGeom prst="rect">
            <a:avLst/>
          </a:prstGeom>
          <a:solidFill>
            <a:srgbClr val="595959"/>
          </a:solidFill>
          <a:ln>
            <a:noFill/>
          </a:ln>
        </p:spPr>
        <p:txBody>
          <a:bodyPr lIns="91425" tIns="91425" rIns="91425" bIns="91425" anchor="t" anchorCtr="0">
            <a:normAutofit fontScale="77500" lnSpcReduction="20000"/>
          </a:bodyPr>
          <a:lstStyle>
            <a:defPPr marR="0" lvl="0" algn="l" rtl="0">
              <a:lnSpc>
                <a:spcPct val="100000"/>
              </a:lnSpc>
              <a:spcBef>
                <a:spcPts val="0"/>
              </a:spcBef>
              <a:spcAft>
                <a:spcPts val="0"/>
              </a:spcAft>
            </a:defPPr>
            <a:lvl1pPr marL="0" marR="0" lvl="0" indent="0" algn="l" rtl="0">
              <a:lnSpc>
                <a:spcPct val="115000"/>
              </a:lnSpc>
              <a:spcBef>
                <a:spcPts val="0"/>
              </a:spcBef>
              <a:spcAft>
                <a:spcPts val="1600"/>
              </a:spcAft>
              <a:buClr>
                <a:schemeClr val="dk2"/>
              </a:buClr>
              <a:buFont typeface="Arial"/>
              <a:buNone/>
              <a:defRPr sz="1800" b="0" i="0" u="none" strike="noStrike" cap="none">
                <a:solidFill>
                  <a:schemeClr val="lt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r>
              <a:rPr lang="en-GB" dirty="0">
                <a:solidFill>
                  <a:schemeClr val="tx1"/>
                </a:solidFill>
              </a:rPr>
              <a:t>Your governance program if based on established definitions</a:t>
            </a:r>
          </a:p>
          <a:p>
            <a:r>
              <a:rPr lang="en-GB" dirty="0">
                <a:solidFill>
                  <a:schemeClr val="tx1"/>
                </a:solidFill>
              </a:rPr>
              <a:t>Allow a broader range of tools in your organization</a:t>
            </a:r>
          </a:p>
          <a:p>
            <a:r>
              <a:rPr lang="en-GB" dirty="0">
                <a:solidFill>
                  <a:schemeClr val="tx1"/>
                </a:solidFill>
              </a:rPr>
              <a:t>Automated governance processes protect and manage your data</a:t>
            </a:r>
          </a:p>
          <a:p>
            <a:pPr lvl="1">
              <a:spcAft>
                <a:spcPts val="600"/>
              </a:spcAft>
            </a:pPr>
            <a:r>
              <a:rPr lang="en-GB" dirty="0">
                <a:solidFill>
                  <a:schemeClr val="tx1"/>
                </a:solidFill>
              </a:rPr>
              <a:t>Metadata-driven access control</a:t>
            </a:r>
          </a:p>
          <a:p>
            <a:pPr lvl="1">
              <a:spcAft>
                <a:spcPts val="600"/>
              </a:spcAft>
            </a:pPr>
            <a:r>
              <a:rPr lang="en-GB" dirty="0">
                <a:solidFill>
                  <a:schemeClr val="tx1"/>
                </a:solidFill>
              </a:rPr>
              <a:t>Auditing, metering and monitoring</a:t>
            </a:r>
          </a:p>
          <a:p>
            <a:pPr lvl="1">
              <a:spcAft>
                <a:spcPts val="600"/>
              </a:spcAft>
            </a:pPr>
            <a:r>
              <a:rPr lang="en-GB" dirty="0">
                <a:solidFill>
                  <a:schemeClr val="tx1"/>
                </a:solidFill>
              </a:rPr>
              <a:t>Quality control and exception management</a:t>
            </a:r>
          </a:p>
          <a:p>
            <a:pPr lvl="1">
              <a:spcAft>
                <a:spcPts val="600"/>
              </a:spcAft>
            </a:pPr>
            <a:r>
              <a:rPr lang="en-GB" dirty="0">
                <a:solidFill>
                  <a:schemeClr val="tx1"/>
                </a:solidFill>
              </a:rPr>
              <a:t>Rights management</a:t>
            </a:r>
          </a:p>
        </p:txBody>
      </p:sp>
      <p:sp>
        <p:nvSpPr>
          <p:cNvPr id="48" name="Content Placeholder 2">
            <a:extLst>
              <a:ext uri="{FF2B5EF4-FFF2-40B4-BE49-F238E27FC236}">
                <a16:creationId xmlns:a16="http://schemas.microsoft.com/office/drawing/2014/main" id="{7C2D7F3E-EC5E-4846-B161-C15EF2A5B419}"/>
              </a:ext>
            </a:extLst>
          </p:cNvPr>
          <p:cNvSpPr txBox="1">
            <a:spLocks/>
          </p:cNvSpPr>
          <p:nvPr/>
        </p:nvSpPr>
        <p:spPr>
          <a:xfrm>
            <a:off x="4663872" y="1803666"/>
            <a:ext cx="4168427" cy="2733823"/>
          </a:xfrm>
          <a:prstGeom prst="rect">
            <a:avLst/>
          </a:prstGeom>
          <a:solidFill>
            <a:srgbClr val="595959"/>
          </a:solidFill>
          <a:ln>
            <a:noFill/>
          </a:ln>
        </p:spPr>
        <p:txBody>
          <a:bodyPr lIns="91425" tIns="91425" rIns="91425" bIns="91425" anchor="t" anchorCtr="0">
            <a:normAutofit fontScale="77500" lnSpcReduction="20000"/>
          </a:bodyPr>
          <a:lstStyle>
            <a:defPPr marR="0" lvl="0" algn="l" rtl="0">
              <a:lnSpc>
                <a:spcPct val="100000"/>
              </a:lnSpc>
              <a:spcBef>
                <a:spcPts val="0"/>
              </a:spcBef>
              <a:spcAft>
                <a:spcPts val="0"/>
              </a:spcAft>
              <a:defRPr/>
            </a:defPPr>
            <a:lvl1pPr marL="0" indent="0">
              <a:lnSpc>
                <a:spcPct val="115000"/>
              </a:lnSpc>
              <a:spcAft>
                <a:spcPts val="1600"/>
              </a:spcAft>
              <a:buClr>
                <a:schemeClr val="dk2"/>
              </a:buClr>
              <a:buFont typeface="Arial"/>
              <a:defRPr sz="1800">
                <a:solidFill>
                  <a:schemeClr val="tx1"/>
                </a:solidFill>
              </a:defRPr>
            </a:lvl1pPr>
            <a:lvl2pPr marL="457200" indent="0">
              <a:lnSpc>
                <a:spcPct val="115000"/>
              </a:lnSpc>
              <a:spcAft>
                <a:spcPts val="1600"/>
              </a:spcAft>
              <a:buClr>
                <a:schemeClr val="dk2"/>
              </a:buClr>
              <a:buFont typeface="Arial"/>
              <a:defRPr>
                <a:solidFill>
                  <a:schemeClr val="tx1"/>
                </a:solidFill>
              </a:defRPr>
            </a:lvl2pPr>
            <a:lvl3pPr marL="914400" indent="0">
              <a:lnSpc>
                <a:spcPct val="115000"/>
              </a:lnSpc>
              <a:spcAft>
                <a:spcPts val="1600"/>
              </a:spcAft>
              <a:buClr>
                <a:schemeClr val="dk2"/>
              </a:buClr>
              <a:buFont typeface="Arial"/>
              <a:defRPr>
                <a:solidFill>
                  <a:schemeClr val="lt2"/>
                </a:solidFill>
              </a:defRPr>
            </a:lvl3pPr>
            <a:lvl4pPr marL="1371600" indent="0">
              <a:lnSpc>
                <a:spcPct val="115000"/>
              </a:lnSpc>
              <a:spcAft>
                <a:spcPts val="1600"/>
              </a:spcAft>
              <a:buClr>
                <a:schemeClr val="dk2"/>
              </a:buClr>
              <a:buFont typeface="Arial"/>
              <a:defRPr>
                <a:solidFill>
                  <a:schemeClr val="lt2"/>
                </a:solidFill>
              </a:defRPr>
            </a:lvl4pPr>
            <a:lvl5pPr marL="1828800" indent="0">
              <a:lnSpc>
                <a:spcPct val="115000"/>
              </a:lnSpc>
              <a:spcAft>
                <a:spcPts val="1600"/>
              </a:spcAft>
              <a:buClr>
                <a:schemeClr val="dk2"/>
              </a:buClr>
              <a:buFont typeface="Arial"/>
              <a:defRPr>
                <a:solidFill>
                  <a:schemeClr val="lt2"/>
                </a:solidFill>
              </a:defRPr>
            </a:lvl5pPr>
            <a:lvl6pPr marL="2286000" indent="0">
              <a:lnSpc>
                <a:spcPct val="115000"/>
              </a:lnSpc>
              <a:spcAft>
                <a:spcPts val="1600"/>
              </a:spcAft>
              <a:buClr>
                <a:schemeClr val="dk2"/>
              </a:buClr>
              <a:buFont typeface="Arial"/>
              <a:defRPr>
                <a:solidFill>
                  <a:schemeClr val="dk2"/>
                </a:solidFill>
              </a:defRPr>
            </a:lvl6pPr>
            <a:lvl7pPr marL="2743200" indent="0">
              <a:lnSpc>
                <a:spcPct val="115000"/>
              </a:lnSpc>
              <a:spcAft>
                <a:spcPts val="1600"/>
              </a:spcAft>
              <a:buClr>
                <a:schemeClr val="dk2"/>
              </a:buClr>
              <a:buFont typeface="Arial"/>
              <a:defRPr>
                <a:solidFill>
                  <a:schemeClr val="dk2"/>
                </a:solidFill>
              </a:defRPr>
            </a:lvl7pPr>
            <a:lvl8pPr marL="3200400" indent="0">
              <a:lnSpc>
                <a:spcPct val="115000"/>
              </a:lnSpc>
              <a:spcAft>
                <a:spcPts val="1600"/>
              </a:spcAft>
              <a:buClr>
                <a:schemeClr val="dk2"/>
              </a:buClr>
              <a:buFont typeface="Arial"/>
              <a:defRPr>
                <a:solidFill>
                  <a:schemeClr val="dk2"/>
                </a:solidFill>
              </a:defRPr>
            </a:lvl8pPr>
            <a:lvl9pPr marL="3657600" indent="0">
              <a:lnSpc>
                <a:spcPct val="115000"/>
              </a:lnSpc>
              <a:spcAft>
                <a:spcPts val="1600"/>
              </a:spcAft>
              <a:buClr>
                <a:schemeClr val="dk2"/>
              </a:buClr>
              <a:buFont typeface="Arial"/>
              <a:defRPr>
                <a:solidFill>
                  <a:schemeClr val="dk2"/>
                </a:solidFill>
              </a:defRPr>
            </a:lvl9pPr>
          </a:lstStyle>
          <a:p>
            <a:r>
              <a:rPr lang="en-GB" dirty="0"/>
              <a:t>Your metadata offerings will deliver value faster as they tap into metadata collected by other vendor’s tools.</a:t>
            </a:r>
          </a:p>
          <a:p>
            <a:r>
              <a:rPr lang="en-GB" dirty="0"/>
              <a:t>ODPi packages extend your metadata system’s and tools’ capabilities</a:t>
            </a:r>
          </a:p>
          <a:p>
            <a:r>
              <a:rPr lang="en-GB" dirty="0"/>
              <a:t>Conformance tests minimize your effort in being compliant with key standards and regulations.</a:t>
            </a:r>
          </a:p>
          <a:p>
            <a:r>
              <a:rPr lang="en-GB" dirty="0"/>
              <a:t>Customers have increased confidence in your tools and services due to ODPi certification. </a:t>
            </a:r>
          </a:p>
        </p:txBody>
      </p:sp>
      <p:sp>
        <p:nvSpPr>
          <p:cNvPr id="49" name="Content Placeholder 2">
            <a:extLst>
              <a:ext uri="{FF2B5EF4-FFF2-40B4-BE49-F238E27FC236}">
                <a16:creationId xmlns:a16="http://schemas.microsoft.com/office/drawing/2014/main" id="{B244C364-E493-4FEC-A262-AAB63D4B56E4}"/>
              </a:ext>
            </a:extLst>
          </p:cNvPr>
          <p:cNvSpPr txBox="1">
            <a:spLocks/>
          </p:cNvSpPr>
          <p:nvPr/>
        </p:nvSpPr>
        <p:spPr>
          <a:xfrm>
            <a:off x="152400" y="1214195"/>
            <a:ext cx="4168427" cy="666352"/>
          </a:xfrm>
          <a:prstGeom prst="rect">
            <a:avLst/>
          </a:prstGeom>
          <a:solidFill>
            <a:srgbClr val="6DCCDE"/>
          </a:solidFill>
          <a:ln>
            <a:noFill/>
          </a:ln>
        </p:spPr>
        <p:txBody>
          <a:bodyPr lIns="91425" tIns="91425" rIns="91425" bIns="91425" anchor="ctr" anchorCtr="0">
            <a:normAutofit/>
          </a:bodyPr>
          <a:lstStyle>
            <a:defPPr marR="0" lvl="0" algn="l" rtl="0">
              <a:lnSpc>
                <a:spcPct val="100000"/>
              </a:lnSpc>
              <a:spcBef>
                <a:spcPts val="0"/>
              </a:spcBef>
              <a:spcAft>
                <a:spcPts val="0"/>
              </a:spcAft>
            </a:defPPr>
            <a:lvl1pPr marL="0" marR="0" lvl="0" indent="0" algn="l" rtl="0">
              <a:lnSpc>
                <a:spcPct val="115000"/>
              </a:lnSpc>
              <a:spcBef>
                <a:spcPts val="0"/>
              </a:spcBef>
              <a:spcAft>
                <a:spcPts val="1600"/>
              </a:spcAft>
              <a:buClr>
                <a:schemeClr val="dk2"/>
              </a:buClr>
              <a:buFont typeface="Arial"/>
              <a:buNone/>
              <a:defRPr sz="1800" b="0" i="0" u="none" strike="noStrike" cap="none">
                <a:solidFill>
                  <a:schemeClr val="lt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pPr algn="ctr"/>
            <a:r>
              <a:rPr lang="en-GB" dirty="0"/>
              <a:t>Data Governance Professionals</a:t>
            </a:r>
          </a:p>
        </p:txBody>
      </p:sp>
      <p:sp>
        <p:nvSpPr>
          <p:cNvPr id="51" name="Content Placeholder 2">
            <a:extLst>
              <a:ext uri="{FF2B5EF4-FFF2-40B4-BE49-F238E27FC236}">
                <a16:creationId xmlns:a16="http://schemas.microsoft.com/office/drawing/2014/main" id="{86E0435A-D74A-466B-B47E-F8E67C2C84E5}"/>
              </a:ext>
            </a:extLst>
          </p:cNvPr>
          <p:cNvSpPr txBox="1">
            <a:spLocks/>
          </p:cNvSpPr>
          <p:nvPr/>
        </p:nvSpPr>
        <p:spPr>
          <a:xfrm>
            <a:off x="4663872" y="1214195"/>
            <a:ext cx="4168427" cy="666352"/>
          </a:xfrm>
          <a:prstGeom prst="rect">
            <a:avLst/>
          </a:prstGeom>
          <a:solidFill>
            <a:srgbClr val="6DCCDE"/>
          </a:solidFill>
          <a:ln>
            <a:noFill/>
          </a:ln>
        </p:spPr>
        <p:txBody>
          <a:bodyPr lIns="91425" tIns="91425" rIns="91425" bIns="91425" anchor="ctr" anchorCtr="0">
            <a:normAutofit/>
          </a:bodyPr>
          <a:lstStyle>
            <a:defPPr marR="0" lvl="0" algn="l" rtl="0">
              <a:lnSpc>
                <a:spcPct val="100000"/>
              </a:lnSpc>
              <a:spcBef>
                <a:spcPts val="0"/>
              </a:spcBef>
              <a:spcAft>
                <a:spcPts val="0"/>
              </a:spcAft>
            </a:defPPr>
            <a:lvl1pPr marL="0" marR="0" lvl="0" indent="0" algn="l" rtl="0">
              <a:lnSpc>
                <a:spcPct val="115000"/>
              </a:lnSpc>
              <a:spcBef>
                <a:spcPts val="0"/>
              </a:spcBef>
              <a:spcAft>
                <a:spcPts val="1600"/>
              </a:spcAft>
              <a:buClr>
                <a:schemeClr val="dk2"/>
              </a:buClr>
              <a:buFont typeface="Arial"/>
              <a:buNone/>
              <a:defRPr sz="1800" b="0" i="0" u="none" strike="noStrike" cap="none">
                <a:solidFill>
                  <a:schemeClr val="lt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pPr algn="ctr"/>
            <a:r>
              <a:rPr lang="en-GB" dirty="0"/>
              <a:t>Vendors	</a:t>
            </a:r>
          </a:p>
        </p:txBody>
      </p:sp>
      <p:sp>
        <p:nvSpPr>
          <p:cNvPr id="60" name="Title 1">
            <a:extLst>
              <a:ext uri="{FF2B5EF4-FFF2-40B4-BE49-F238E27FC236}">
                <a16:creationId xmlns:a16="http://schemas.microsoft.com/office/drawing/2014/main" id="{7E68D253-0316-4A94-A8FB-77509B32C2A7}"/>
              </a:ext>
            </a:extLst>
          </p:cNvPr>
          <p:cNvSpPr>
            <a:spLocks noGrp="1"/>
          </p:cNvSpPr>
          <p:nvPr>
            <p:ph type="title"/>
          </p:nvPr>
        </p:nvSpPr>
        <p:spPr/>
        <p:txBody>
          <a:bodyPr/>
          <a:lstStyle/>
          <a:p>
            <a:r>
              <a:rPr lang="en-US"/>
              <a:t>How this helps</a:t>
            </a:r>
            <a:endParaRPr lang="en-GB" dirty="0"/>
          </a:p>
        </p:txBody>
      </p:sp>
    </p:spTree>
    <p:extLst>
      <p:ext uri="{BB962C8B-B14F-4D97-AF65-F5344CB8AC3E}">
        <p14:creationId xmlns:p14="http://schemas.microsoft.com/office/powerpoint/2010/main" val="2060765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0BB4BF9-B919-4572-87E2-4CDB6EF4E8C7}"/>
              </a:ext>
            </a:extLst>
          </p:cNvPr>
          <p:cNvSpPr>
            <a:spLocks noGrp="1"/>
          </p:cNvSpPr>
          <p:nvPr>
            <p:ph type="title"/>
          </p:nvPr>
        </p:nvSpPr>
        <p:spPr/>
        <p:txBody>
          <a:bodyPr/>
          <a:lstStyle/>
          <a:p>
            <a:r>
              <a:rPr lang="en-US"/>
              <a:t>ODPi – A neutral home for collaboration</a:t>
            </a:r>
            <a:endParaRPr lang="en-GB" dirty="0"/>
          </a:p>
        </p:txBody>
      </p:sp>
      <p:pic>
        <p:nvPicPr>
          <p:cNvPr id="2050" name="Picture 2" descr="https://www.odpi.org/wp-content/uploads/sites/9/2017/05/image_dep_cont_twitter-1024x504.png">
            <a:extLst>
              <a:ext uri="{FF2B5EF4-FFF2-40B4-BE49-F238E27FC236}">
                <a16:creationId xmlns:a16="http://schemas.microsoft.com/office/drawing/2014/main" id="{E077A3B5-62FA-429C-8CD3-743D0FF684D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8736" y="957547"/>
            <a:ext cx="7850038" cy="3863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822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 name="Title 1">
            <a:extLst>
              <a:ext uri="{FF2B5EF4-FFF2-40B4-BE49-F238E27FC236}">
                <a16:creationId xmlns:a16="http://schemas.microsoft.com/office/drawing/2014/main" id="{5B38D492-B895-364C-9040-763CA44AF0FD}"/>
              </a:ext>
            </a:extLst>
          </p:cNvPr>
          <p:cNvSpPr>
            <a:spLocks noGrp="1"/>
          </p:cNvSpPr>
          <p:nvPr>
            <p:ph type="title"/>
          </p:nvPr>
        </p:nvSpPr>
        <p:spPr/>
        <p:txBody>
          <a:bodyPr/>
          <a:lstStyle/>
          <a:p>
            <a:r>
              <a:rPr lang="en"/>
              <a:t>Look to The Linux Foundation</a:t>
            </a:r>
            <a:endParaRPr lang="en-US" dirty="0"/>
          </a:p>
        </p:txBody>
      </p:sp>
      <p:sp>
        <p:nvSpPr>
          <p:cNvPr id="220" name="Shape 220"/>
          <p:cNvSpPr txBox="1">
            <a:spLocks noGrp="1"/>
          </p:cNvSpPr>
          <p:nvPr>
            <p:ph type="body" idx="1"/>
          </p:nvPr>
        </p:nvSpPr>
        <p:spPr/>
        <p:txBody>
          <a:bodyPr/>
          <a:lstStyle/>
          <a:p>
            <a:pPr lvl="0"/>
            <a:endParaRPr lang="en-US" sz="1100"/>
          </a:p>
          <a:p>
            <a:pPr lvl="0">
              <a:lnSpc>
                <a:spcPct val="100000"/>
              </a:lnSpc>
              <a:spcAft>
                <a:spcPts val="300"/>
              </a:spcAft>
            </a:pPr>
            <a:r>
              <a:rPr lang="en-US" sz="1100"/>
              <a:t>		Thankfully, that’s where The Linux Foundation® comes in. For nearly two decades, The Linux</a:t>
            </a:r>
            <a:br>
              <a:rPr lang="en-US" sz="1100"/>
            </a:br>
            <a:r>
              <a:rPr lang="en-US" sz="1100"/>
              <a:t>		Foundation has provided unparalleled support for open source communities through financial and</a:t>
            </a:r>
            <a:br>
              <a:rPr lang="en-US" sz="1100"/>
            </a:br>
            <a:r>
              <a:rPr lang="en-US" sz="1100"/>
              <a:t>		intellectual resources, governance structure, IT infrastructure, services, events, and training. </a:t>
            </a:r>
          </a:p>
          <a:p>
            <a:pPr lvl="0">
              <a:lnSpc>
                <a:spcPct val="100000"/>
              </a:lnSpc>
              <a:spcAft>
                <a:spcPts val="300"/>
              </a:spcAft>
            </a:pPr>
            <a:br>
              <a:rPr lang="en-US" sz="1100"/>
            </a:br>
            <a:r>
              <a:rPr lang="en-US" sz="1100"/>
              <a:t>Dedicated to building sustainable ecosystems around open source projects, The Linux Foundation is working with the global technology community to solve the world’s hardest problems through open source and</a:t>
            </a:r>
            <a:r>
              <a:rPr lang="en-US" sz="1100">
                <a:sym typeface="Arial"/>
              </a:rPr>
              <a:t> creating the largest shared technology investment in history. </a:t>
            </a:r>
          </a:p>
          <a:p>
            <a:pPr lvl="0">
              <a:lnSpc>
                <a:spcPct val="100000"/>
              </a:lnSpc>
              <a:spcAft>
                <a:spcPts val="300"/>
              </a:spcAft>
            </a:pPr>
            <a:br>
              <a:rPr lang="en-US" sz="1100">
                <a:sym typeface="Arial"/>
              </a:rPr>
            </a:br>
            <a:r>
              <a:rPr lang="en-US" sz="1100">
                <a:sym typeface="Arial"/>
              </a:rPr>
              <a:t>The Linux Foundation is the umbrella organization for more than 60 open source projects accelerating open technology development and commercial adoption. Some of the game-changing initiatives hosted by The Linux Foundation include:</a:t>
            </a:r>
            <a:endParaRPr lang="en-US" sz="1100" dirty="0"/>
          </a:p>
        </p:txBody>
      </p:sp>
      <p:pic>
        <p:nvPicPr>
          <p:cNvPr id="234" name="Shape 234"/>
          <p:cNvPicPr preferRelativeResize="0"/>
          <p:nvPr/>
        </p:nvPicPr>
        <p:blipFill rotWithShape="1">
          <a:blip r:embed="rId3">
            <a:alphaModFix/>
          </a:blip>
          <a:srcRect/>
          <a:stretch/>
        </p:blipFill>
        <p:spPr>
          <a:xfrm>
            <a:off x="267831" y="1650263"/>
            <a:ext cx="1693200" cy="556800"/>
          </a:xfrm>
          <a:prstGeom prst="rect">
            <a:avLst/>
          </a:prstGeom>
          <a:noFill/>
          <a:ln>
            <a:noFill/>
          </a:ln>
        </p:spPr>
      </p:pic>
      <p:grpSp>
        <p:nvGrpSpPr>
          <p:cNvPr id="236" name="Shape 236"/>
          <p:cNvGrpSpPr/>
          <p:nvPr/>
        </p:nvGrpSpPr>
        <p:grpSpPr>
          <a:xfrm>
            <a:off x="744401" y="3643649"/>
            <a:ext cx="7600317" cy="1073024"/>
            <a:chOff x="403138" y="3238472"/>
            <a:chExt cx="8363025" cy="1180704"/>
          </a:xfrm>
        </p:grpSpPr>
        <p:pic>
          <p:nvPicPr>
            <p:cNvPr id="237" name="Shape 237"/>
            <p:cNvPicPr preferRelativeResize="0"/>
            <p:nvPr/>
          </p:nvPicPr>
          <p:blipFill rotWithShape="1">
            <a:blip r:embed="rId4">
              <a:alphaModFix/>
            </a:blip>
            <a:srcRect/>
            <a:stretch/>
          </p:blipFill>
          <p:spPr>
            <a:xfrm>
              <a:off x="5357862" y="3906480"/>
              <a:ext cx="1307400" cy="488700"/>
            </a:xfrm>
            <a:prstGeom prst="rect">
              <a:avLst/>
            </a:prstGeom>
            <a:noFill/>
            <a:ln>
              <a:noFill/>
            </a:ln>
          </p:spPr>
        </p:pic>
        <p:pic>
          <p:nvPicPr>
            <p:cNvPr id="238" name="Shape 238"/>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902372" y="3940080"/>
              <a:ext cx="864300" cy="421500"/>
            </a:xfrm>
            <a:prstGeom prst="rect">
              <a:avLst/>
            </a:prstGeom>
            <a:noFill/>
            <a:ln>
              <a:noFill/>
            </a:ln>
          </p:spPr>
        </p:pic>
        <p:pic>
          <p:nvPicPr>
            <p:cNvPr id="239" name="Shape 239"/>
            <p:cNvPicPr preferRelativeResize="0"/>
            <p:nvPr/>
          </p:nvPicPr>
          <p:blipFill rotWithShape="1">
            <a:blip r:embed="rId6">
              <a:alphaModFix/>
            </a:blip>
            <a:srcRect/>
            <a:stretch/>
          </p:blipFill>
          <p:spPr>
            <a:xfrm>
              <a:off x="6821028" y="3296221"/>
              <a:ext cx="972900" cy="427500"/>
            </a:xfrm>
            <a:prstGeom prst="rect">
              <a:avLst/>
            </a:prstGeom>
            <a:noFill/>
            <a:ln>
              <a:noFill/>
            </a:ln>
          </p:spPr>
        </p:pic>
        <p:pic>
          <p:nvPicPr>
            <p:cNvPr id="240" name="Shape 240"/>
            <p:cNvPicPr preferRelativeResize="0"/>
            <p:nvPr/>
          </p:nvPicPr>
          <p:blipFill rotWithShape="1">
            <a:blip r:embed="rId7">
              <a:alphaModFix/>
            </a:blip>
            <a:srcRect/>
            <a:stretch/>
          </p:blipFill>
          <p:spPr>
            <a:xfrm>
              <a:off x="1681490" y="3802976"/>
              <a:ext cx="871800" cy="616200"/>
            </a:xfrm>
            <a:prstGeom prst="rect">
              <a:avLst/>
            </a:prstGeom>
            <a:noFill/>
            <a:ln>
              <a:noFill/>
            </a:ln>
          </p:spPr>
        </p:pic>
        <p:pic>
          <p:nvPicPr>
            <p:cNvPr id="241" name="Shape 241"/>
            <p:cNvPicPr preferRelativeResize="0"/>
            <p:nvPr/>
          </p:nvPicPr>
          <p:blipFill rotWithShape="1">
            <a:blip r:embed="rId8">
              <a:alphaModFix/>
            </a:blip>
            <a:srcRect/>
            <a:stretch/>
          </p:blipFill>
          <p:spPr>
            <a:xfrm>
              <a:off x="5451560" y="3260222"/>
              <a:ext cx="1102200" cy="499500"/>
            </a:xfrm>
            <a:prstGeom prst="rect">
              <a:avLst/>
            </a:prstGeom>
            <a:noFill/>
            <a:ln>
              <a:noFill/>
            </a:ln>
          </p:spPr>
        </p:pic>
        <p:pic>
          <p:nvPicPr>
            <p:cNvPr id="242" name="Shape 242"/>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2782541" y="3926430"/>
              <a:ext cx="989700" cy="448800"/>
            </a:xfrm>
            <a:prstGeom prst="rect">
              <a:avLst/>
            </a:prstGeom>
            <a:noFill/>
            <a:ln>
              <a:noFill/>
            </a:ln>
          </p:spPr>
        </p:pic>
        <p:pic>
          <p:nvPicPr>
            <p:cNvPr id="243" name="Shape 243"/>
            <p:cNvPicPr preferRelativeResize="0"/>
            <p:nvPr/>
          </p:nvPicPr>
          <p:blipFill rotWithShape="1">
            <a:blip r:embed="rId10">
              <a:alphaModFix/>
            </a:blip>
            <a:srcRect/>
            <a:stretch/>
          </p:blipFill>
          <p:spPr>
            <a:xfrm>
              <a:off x="8027415" y="3238472"/>
              <a:ext cx="708300" cy="543000"/>
            </a:xfrm>
            <a:prstGeom prst="rect">
              <a:avLst/>
            </a:prstGeom>
            <a:noFill/>
            <a:ln>
              <a:noFill/>
            </a:ln>
          </p:spPr>
        </p:pic>
        <p:pic>
          <p:nvPicPr>
            <p:cNvPr id="244" name="Shape 244"/>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2832923" y="3320071"/>
              <a:ext cx="982500" cy="379800"/>
            </a:xfrm>
            <a:prstGeom prst="rect">
              <a:avLst/>
            </a:prstGeom>
            <a:noFill/>
            <a:ln>
              <a:noFill/>
            </a:ln>
          </p:spPr>
        </p:pic>
        <p:pic>
          <p:nvPicPr>
            <p:cNvPr id="245" name="Shape 245"/>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1538025" y="3289621"/>
              <a:ext cx="972000" cy="440700"/>
            </a:xfrm>
            <a:prstGeom prst="rect">
              <a:avLst/>
            </a:prstGeom>
            <a:noFill/>
            <a:ln>
              <a:noFill/>
            </a:ln>
          </p:spPr>
        </p:pic>
        <p:pic>
          <p:nvPicPr>
            <p:cNvPr id="246" name="Shape 246"/>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4138353" y="3280171"/>
              <a:ext cx="1014000" cy="459600"/>
            </a:xfrm>
            <a:prstGeom prst="rect">
              <a:avLst/>
            </a:prstGeom>
            <a:noFill/>
            <a:ln>
              <a:noFill/>
            </a:ln>
          </p:spPr>
        </p:pic>
        <p:pic>
          <p:nvPicPr>
            <p:cNvPr id="247" name="Shape 247"/>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524937" y="3286171"/>
              <a:ext cx="805500" cy="447600"/>
            </a:xfrm>
            <a:prstGeom prst="rect">
              <a:avLst/>
            </a:prstGeom>
            <a:noFill/>
            <a:ln>
              <a:noFill/>
            </a:ln>
          </p:spPr>
        </p:pic>
        <p:pic>
          <p:nvPicPr>
            <p:cNvPr id="248" name="Shape 248"/>
            <p:cNvPicPr preferRelativeResize="0"/>
            <p:nvPr/>
          </p:nvPicPr>
          <p:blipFill rotWithShape="1">
            <a:blip r:embed="rId15">
              <a:alphaModFix/>
            </a:blip>
            <a:srcRect/>
            <a:stretch/>
          </p:blipFill>
          <p:spPr>
            <a:xfrm>
              <a:off x="403138" y="3905730"/>
              <a:ext cx="1080900" cy="490200"/>
            </a:xfrm>
            <a:prstGeom prst="rect">
              <a:avLst/>
            </a:prstGeom>
            <a:noFill/>
            <a:ln>
              <a:noFill/>
            </a:ln>
          </p:spPr>
        </p:pic>
        <p:pic>
          <p:nvPicPr>
            <p:cNvPr id="249" name="Shape 249"/>
            <p:cNvPicPr preferRelativeResize="0"/>
            <p:nvPr/>
          </p:nvPicPr>
          <p:blipFill rotWithShape="1">
            <a:blip r:embed="rId16">
              <a:alphaModFix/>
            </a:blip>
            <a:srcRect/>
            <a:stretch/>
          </p:blipFill>
          <p:spPr>
            <a:xfrm>
              <a:off x="3993392" y="3897030"/>
              <a:ext cx="1119300" cy="507600"/>
            </a:xfrm>
            <a:prstGeom prst="rect">
              <a:avLst/>
            </a:prstGeom>
            <a:noFill/>
            <a:ln>
              <a:noFill/>
            </a:ln>
          </p:spPr>
        </p:pic>
        <p:pic>
          <p:nvPicPr>
            <p:cNvPr id="250" name="Shape 250"/>
            <p:cNvPicPr preferRelativeResize="0"/>
            <p:nvPr/>
          </p:nvPicPr>
          <p:blipFill rotWithShape="1">
            <a:blip r:embed="rId17" cstate="print">
              <a:alphaModFix/>
              <a:extLst>
                <a:ext uri="{28A0092B-C50C-407E-A947-70E740481C1C}">
                  <a14:useLocalDpi xmlns:a14="http://schemas.microsoft.com/office/drawing/2010/main"/>
                </a:ext>
              </a:extLst>
            </a:blip>
            <a:srcRect r="20929"/>
            <a:stretch/>
          </p:blipFill>
          <p:spPr>
            <a:xfrm>
              <a:off x="7901563" y="3903030"/>
              <a:ext cx="864600" cy="495600"/>
            </a:xfrm>
            <a:prstGeom prst="rect">
              <a:avLst/>
            </a:prstGeom>
            <a:noFill/>
            <a:ln>
              <a:noFill/>
            </a:ln>
          </p:spPr>
        </p:pic>
      </p:grpSp>
    </p:spTree>
    <p:extLst>
      <p:ext uri="{BB962C8B-B14F-4D97-AF65-F5344CB8AC3E}">
        <p14:creationId xmlns:p14="http://schemas.microsoft.com/office/powerpoint/2010/main" val="2710775611"/>
      </p:ext>
    </p:extLst>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098" name="Picture 2" descr="C:\Users\Tayyab\Desktop\gwallacelf\16.jpg"/>
          <p:cNvPicPr>
            <a:picLocks noChangeAspect="1" noChangeArrowheads="1"/>
          </p:cNvPicPr>
          <p:nvPr/>
        </p:nvPicPr>
        <p:blipFill>
          <a:blip r:embed="rId3"/>
          <a:srcRect/>
          <a:stretch>
            <a:fillRect/>
          </a:stretch>
        </p:blipFill>
        <p:spPr bwMode="auto">
          <a:xfrm>
            <a:off x="349811" y="956047"/>
            <a:ext cx="8610600" cy="3708033"/>
          </a:xfrm>
          <a:prstGeom prst="rect">
            <a:avLst/>
          </a:prstGeom>
          <a:noFill/>
        </p:spPr>
      </p:pic>
      <p:sp>
        <p:nvSpPr>
          <p:cNvPr id="54" name="Shape 54"/>
          <p:cNvSpPr txBox="1">
            <a:spLocks noGrp="1"/>
          </p:cNvSpPr>
          <p:nvPr>
            <p:ph type="title"/>
          </p:nvPr>
        </p:nvSpPr>
        <p:spPr/>
        <p:txBody>
          <a:bodyPr/>
          <a:lstStyle/>
          <a:p>
            <a:pPr lvl="0"/>
            <a:r>
              <a:rPr lang="en-US"/>
              <a:t>Get involved!</a:t>
            </a:r>
            <a:endParaRPr lang="en-US" dirty="0"/>
          </a:p>
        </p:txBody>
      </p:sp>
      <p:sp>
        <p:nvSpPr>
          <p:cNvPr id="7" name="Rectangle 6"/>
          <p:cNvSpPr/>
          <p:nvPr/>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BCA300A-16A5-4264-9A4A-FCA240915100}"/>
              </a:ext>
            </a:extLst>
          </p:cNvPr>
          <p:cNvSpPr/>
          <p:nvPr/>
        </p:nvSpPr>
        <p:spPr>
          <a:xfrm>
            <a:off x="4056633" y="1197653"/>
            <a:ext cx="4775666" cy="646331"/>
          </a:xfrm>
          <a:prstGeom prst="rect">
            <a:avLst/>
          </a:prstGeom>
          <a:solidFill>
            <a:srgbClr val="F6F6F6"/>
          </a:solidFill>
        </p:spPr>
        <p:txBody>
          <a:bodyPr wrap="none">
            <a:spAutoFit/>
          </a:bodyPr>
          <a:lstStyle/>
          <a:p>
            <a:pPr>
              <a:buClr>
                <a:schemeClr val="accent1">
                  <a:lumMod val="50000"/>
                </a:schemeClr>
              </a:buClr>
            </a:pPr>
            <a:r>
              <a:rPr lang="en-GB" sz="1800" dirty="0"/>
              <a:t>Check out </a:t>
            </a:r>
            <a:r>
              <a:rPr lang="en-GB" sz="1800" dirty="0" err="1"/>
              <a:t>ODPi</a:t>
            </a:r>
            <a:r>
              <a:rPr lang="en-GB" sz="1800" dirty="0"/>
              <a:t> Data Governance on GitHub</a:t>
            </a:r>
          </a:p>
          <a:p>
            <a:pPr>
              <a:buClr>
                <a:schemeClr val="accent1">
                  <a:lumMod val="50000"/>
                </a:schemeClr>
              </a:buClr>
            </a:pPr>
            <a:r>
              <a:rPr lang="en-GB" sz="1800" dirty="0">
                <a:hlinkClick r:id="rId4"/>
              </a:rPr>
              <a:t>https://github.com/odpi/data-governance</a:t>
            </a:r>
            <a:r>
              <a:rPr lang="en-GB" sz="1800" dirty="0"/>
              <a:t> </a:t>
            </a:r>
          </a:p>
        </p:txBody>
      </p:sp>
      <p:sp>
        <p:nvSpPr>
          <p:cNvPr id="4" name="Rectangle 3">
            <a:extLst>
              <a:ext uri="{FF2B5EF4-FFF2-40B4-BE49-F238E27FC236}">
                <a16:creationId xmlns:a16="http://schemas.microsoft.com/office/drawing/2014/main" id="{83D6FDBC-1E06-4FF4-9D5A-7A42F0653E1C}"/>
              </a:ext>
            </a:extLst>
          </p:cNvPr>
          <p:cNvSpPr/>
          <p:nvPr/>
        </p:nvSpPr>
        <p:spPr>
          <a:xfrm>
            <a:off x="4056633" y="2090411"/>
            <a:ext cx="3082895" cy="646331"/>
          </a:xfrm>
          <a:prstGeom prst="rect">
            <a:avLst/>
          </a:prstGeom>
          <a:solidFill>
            <a:srgbClr val="F6F6F6"/>
          </a:solidFill>
        </p:spPr>
        <p:txBody>
          <a:bodyPr wrap="none">
            <a:spAutoFit/>
          </a:bodyPr>
          <a:lstStyle/>
          <a:p>
            <a:pPr>
              <a:buClr>
                <a:schemeClr val="accent1">
                  <a:lumMod val="50000"/>
                </a:schemeClr>
              </a:buClr>
            </a:pPr>
            <a:r>
              <a:rPr lang="en-GB" sz="1800" dirty="0"/>
              <a:t>Learn more about Egeria</a:t>
            </a:r>
          </a:p>
          <a:p>
            <a:pPr>
              <a:buClr>
                <a:schemeClr val="accent1">
                  <a:lumMod val="50000"/>
                </a:schemeClr>
              </a:buClr>
            </a:pPr>
            <a:r>
              <a:rPr lang="en-GB" sz="1800" u="sng" dirty="0">
                <a:hlinkClick r:id="rId5"/>
              </a:rPr>
              <a:t>https://odpi.github.io/egeria/</a:t>
            </a:r>
            <a:endParaRPr lang="en-GB" sz="1800" dirty="0"/>
          </a:p>
        </p:txBody>
      </p:sp>
      <p:sp>
        <p:nvSpPr>
          <p:cNvPr id="6" name="Rectangle 5">
            <a:extLst>
              <a:ext uri="{FF2B5EF4-FFF2-40B4-BE49-F238E27FC236}">
                <a16:creationId xmlns:a16="http://schemas.microsoft.com/office/drawing/2014/main" id="{E5E5FB51-67E9-46D6-AEC0-60347C065FCB}"/>
              </a:ext>
            </a:extLst>
          </p:cNvPr>
          <p:cNvSpPr/>
          <p:nvPr/>
        </p:nvSpPr>
        <p:spPr>
          <a:xfrm>
            <a:off x="4056633" y="2992432"/>
            <a:ext cx="4623382" cy="615553"/>
          </a:xfrm>
          <a:prstGeom prst="rect">
            <a:avLst/>
          </a:prstGeom>
          <a:solidFill>
            <a:srgbClr val="F6F6F6"/>
          </a:solidFill>
        </p:spPr>
        <p:txBody>
          <a:bodyPr wrap="none">
            <a:spAutoFit/>
          </a:bodyPr>
          <a:lstStyle/>
          <a:p>
            <a:pPr>
              <a:buClr>
                <a:schemeClr val="accent1">
                  <a:lumMod val="50000"/>
                </a:schemeClr>
              </a:buClr>
            </a:pPr>
            <a:r>
              <a:rPr lang="en-GB" sz="1800" dirty="0"/>
              <a:t>Follow the discussion</a:t>
            </a:r>
          </a:p>
          <a:p>
            <a:pPr>
              <a:buClr>
                <a:schemeClr val="accent1">
                  <a:lumMod val="50000"/>
                </a:schemeClr>
              </a:buClr>
            </a:pPr>
            <a:r>
              <a:rPr lang="en-GB" sz="1600" dirty="0">
                <a:hlinkClick r:id="rId6"/>
              </a:rPr>
              <a:t>https://lists.odpi.org/g/odpi-pmc-datagovernance</a:t>
            </a:r>
            <a:r>
              <a:rPr lang="en-GB" sz="1600" dirty="0"/>
              <a:t> </a:t>
            </a:r>
          </a:p>
        </p:txBody>
      </p:sp>
      <p:sp>
        <p:nvSpPr>
          <p:cNvPr id="13" name="Rectangle 12">
            <a:extLst>
              <a:ext uri="{FF2B5EF4-FFF2-40B4-BE49-F238E27FC236}">
                <a16:creationId xmlns:a16="http://schemas.microsoft.com/office/drawing/2014/main" id="{E5E5FB51-67E9-46D6-AEC0-60347C065FCB}"/>
              </a:ext>
            </a:extLst>
          </p:cNvPr>
          <p:cNvSpPr/>
          <p:nvPr/>
        </p:nvSpPr>
        <p:spPr>
          <a:xfrm>
            <a:off x="4056633" y="3787019"/>
            <a:ext cx="4775666" cy="615553"/>
          </a:xfrm>
          <a:prstGeom prst="rect">
            <a:avLst/>
          </a:prstGeom>
          <a:solidFill>
            <a:srgbClr val="F6F6F6"/>
          </a:solidFill>
        </p:spPr>
        <p:txBody>
          <a:bodyPr wrap="square">
            <a:spAutoFit/>
          </a:bodyPr>
          <a:lstStyle/>
          <a:p>
            <a:pPr>
              <a:buClr>
                <a:schemeClr val="accent1">
                  <a:lumMod val="50000"/>
                </a:schemeClr>
              </a:buClr>
            </a:pPr>
            <a:r>
              <a:rPr lang="en-GB" sz="1800"/>
              <a:t>Have your organization support ODPi</a:t>
            </a:r>
            <a:endParaRPr lang="en-GB" sz="1800" dirty="0"/>
          </a:p>
          <a:p>
            <a:pPr>
              <a:buClr>
                <a:schemeClr val="accent1">
                  <a:lumMod val="50000"/>
                </a:schemeClr>
              </a:buClr>
            </a:pPr>
            <a:r>
              <a:rPr lang="en-GB" sz="1600">
                <a:hlinkClick r:id="rId7"/>
              </a:rPr>
              <a:t>https://lists.odpi.org/about/join</a:t>
            </a:r>
            <a:endParaRPr lang="en-GB" sz="1600" dirty="0"/>
          </a:p>
        </p:txBody>
      </p:sp>
    </p:spTree>
    <p:extLst>
      <p:ext uri="{BB962C8B-B14F-4D97-AF65-F5344CB8AC3E}">
        <p14:creationId xmlns:p14="http://schemas.microsoft.com/office/powerpoint/2010/main" val="51274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7" name="Group 2"/>
          <p:cNvGrpSpPr>
            <a:grpSpLocks/>
          </p:cNvGrpSpPr>
          <p:nvPr/>
        </p:nvGrpSpPr>
        <p:grpSpPr bwMode="auto">
          <a:xfrm>
            <a:off x="838210" y="1078706"/>
            <a:ext cx="7561263" cy="3053800"/>
            <a:chOff x="573" y="1189"/>
            <a:chExt cx="4718" cy="2201"/>
          </a:xfrm>
        </p:grpSpPr>
        <p:sp>
          <p:nvSpPr>
            <p:cNvPr id="19458" name="AutoShape 3"/>
            <p:cNvSpPr>
              <a:spLocks noChangeAspect="1" noChangeArrowheads="1" noTextEdit="1"/>
            </p:cNvSpPr>
            <p:nvPr/>
          </p:nvSpPr>
          <p:spPr bwMode="auto">
            <a:xfrm>
              <a:off x="573" y="1189"/>
              <a:ext cx="4718" cy="19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19459" name="Freeform 4"/>
            <p:cNvSpPr>
              <a:spLocks/>
            </p:cNvSpPr>
            <p:nvPr/>
          </p:nvSpPr>
          <p:spPr bwMode="auto">
            <a:xfrm>
              <a:off x="3409" y="1712"/>
              <a:ext cx="777" cy="965"/>
            </a:xfrm>
            <a:custGeom>
              <a:avLst/>
              <a:gdLst>
                <a:gd name="T0" fmla="*/ 1 w 1554"/>
                <a:gd name="T1" fmla="*/ 0 h 2894"/>
                <a:gd name="T2" fmla="*/ 1 w 1554"/>
                <a:gd name="T3" fmla="*/ 0 h 2894"/>
                <a:gd name="T4" fmla="*/ 1 w 1554"/>
                <a:gd name="T5" fmla="*/ 0 h 2894"/>
                <a:gd name="T6" fmla="*/ 1 w 1554"/>
                <a:gd name="T7" fmla="*/ 0 h 2894"/>
                <a:gd name="T8" fmla="*/ 1 w 1554"/>
                <a:gd name="T9" fmla="*/ 0 h 2894"/>
                <a:gd name="T10" fmla="*/ 1 w 1554"/>
                <a:gd name="T11" fmla="*/ 0 h 2894"/>
                <a:gd name="T12" fmla="*/ 1 w 1554"/>
                <a:gd name="T13" fmla="*/ 0 h 2894"/>
                <a:gd name="T14" fmla="*/ 1 w 1554"/>
                <a:gd name="T15" fmla="*/ 0 h 2894"/>
                <a:gd name="T16" fmla="*/ 1 w 1554"/>
                <a:gd name="T17" fmla="*/ 0 h 2894"/>
                <a:gd name="T18" fmla="*/ 1 w 1554"/>
                <a:gd name="T19" fmla="*/ 0 h 2894"/>
                <a:gd name="T20" fmla="*/ 1 w 1554"/>
                <a:gd name="T21" fmla="*/ 0 h 2894"/>
                <a:gd name="T22" fmla="*/ 1 w 1554"/>
                <a:gd name="T23" fmla="*/ 0 h 2894"/>
                <a:gd name="T24" fmla="*/ 1 w 1554"/>
                <a:gd name="T25" fmla="*/ 0 h 2894"/>
                <a:gd name="T26" fmla="*/ 1 w 1554"/>
                <a:gd name="T27" fmla="*/ 0 h 2894"/>
                <a:gd name="T28" fmla="*/ 1 w 1554"/>
                <a:gd name="T29" fmla="*/ 0 h 2894"/>
                <a:gd name="T30" fmla="*/ 1 w 1554"/>
                <a:gd name="T31" fmla="*/ 0 h 2894"/>
                <a:gd name="T32" fmla="*/ 1 w 1554"/>
                <a:gd name="T33" fmla="*/ 0 h 2894"/>
                <a:gd name="T34" fmla="*/ 1 w 1554"/>
                <a:gd name="T35" fmla="*/ 0 h 2894"/>
                <a:gd name="T36" fmla="*/ 1 w 1554"/>
                <a:gd name="T37" fmla="*/ 0 h 2894"/>
                <a:gd name="T38" fmla="*/ 1 w 1554"/>
                <a:gd name="T39" fmla="*/ 0 h 2894"/>
                <a:gd name="T40" fmla="*/ 1 w 1554"/>
                <a:gd name="T41" fmla="*/ 0 h 2894"/>
                <a:gd name="T42" fmla="*/ 1 w 1554"/>
                <a:gd name="T43" fmla="*/ 0 h 2894"/>
                <a:gd name="T44" fmla="*/ 1 w 1554"/>
                <a:gd name="T45" fmla="*/ 0 h 2894"/>
                <a:gd name="T46" fmla="*/ 1 w 1554"/>
                <a:gd name="T47" fmla="*/ 0 h 2894"/>
                <a:gd name="T48" fmla="*/ 1 w 1554"/>
                <a:gd name="T49" fmla="*/ 0 h 2894"/>
                <a:gd name="T50" fmla="*/ 1 w 1554"/>
                <a:gd name="T51" fmla="*/ 0 h 2894"/>
                <a:gd name="T52" fmla="*/ 1 w 1554"/>
                <a:gd name="T53" fmla="*/ 0 h 2894"/>
                <a:gd name="T54" fmla="*/ 1 w 1554"/>
                <a:gd name="T55" fmla="*/ 0 h 2894"/>
                <a:gd name="T56" fmla="*/ 1 w 1554"/>
                <a:gd name="T57" fmla="*/ 0 h 2894"/>
                <a:gd name="T58" fmla="*/ 1 w 1554"/>
                <a:gd name="T59" fmla="*/ 0 h 2894"/>
                <a:gd name="T60" fmla="*/ 1 w 1554"/>
                <a:gd name="T61" fmla="*/ 0 h 2894"/>
                <a:gd name="T62" fmla="*/ 1 w 1554"/>
                <a:gd name="T63" fmla="*/ 0 h 2894"/>
                <a:gd name="T64" fmla="*/ 1 w 1554"/>
                <a:gd name="T65" fmla="*/ 0 h 2894"/>
                <a:gd name="T66" fmla="*/ 0 w 1554"/>
                <a:gd name="T67" fmla="*/ 0 h 2894"/>
                <a:gd name="T68" fmla="*/ 1 w 1554"/>
                <a:gd name="T69" fmla="*/ 0 h 2894"/>
                <a:gd name="T70" fmla="*/ 1 w 1554"/>
                <a:gd name="T71" fmla="*/ 0 h 28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4"/>
                <a:gd name="T110" fmla="*/ 1554 w 1554"/>
                <a:gd name="T111" fmla="*/ 2894 h 28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4">
                  <a:moveTo>
                    <a:pt x="1486" y="2887"/>
                  </a:moveTo>
                  <a:lnTo>
                    <a:pt x="1515" y="2876"/>
                  </a:lnTo>
                  <a:lnTo>
                    <a:pt x="1535" y="2838"/>
                  </a:lnTo>
                  <a:lnTo>
                    <a:pt x="1554" y="2707"/>
                  </a:lnTo>
                  <a:lnTo>
                    <a:pt x="1554" y="2665"/>
                  </a:lnTo>
                  <a:lnTo>
                    <a:pt x="1553" y="2618"/>
                  </a:lnTo>
                  <a:lnTo>
                    <a:pt x="1547" y="2519"/>
                  </a:lnTo>
                  <a:lnTo>
                    <a:pt x="1517" y="2295"/>
                  </a:lnTo>
                  <a:lnTo>
                    <a:pt x="1424" y="1841"/>
                  </a:lnTo>
                  <a:lnTo>
                    <a:pt x="1323" y="1529"/>
                  </a:lnTo>
                  <a:lnTo>
                    <a:pt x="1284" y="1492"/>
                  </a:lnTo>
                  <a:lnTo>
                    <a:pt x="1237" y="1467"/>
                  </a:lnTo>
                  <a:lnTo>
                    <a:pt x="1028" y="1373"/>
                  </a:lnTo>
                  <a:lnTo>
                    <a:pt x="976" y="1323"/>
                  </a:lnTo>
                  <a:lnTo>
                    <a:pt x="939" y="1245"/>
                  </a:lnTo>
                  <a:lnTo>
                    <a:pt x="923" y="1193"/>
                  </a:lnTo>
                  <a:lnTo>
                    <a:pt x="924" y="1170"/>
                  </a:lnTo>
                  <a:lnTo>
                    <a:pt x="933" y="1137"/>
                  </a:lnTo>
                  <a:lnTo>
                    <a:pt x="1020" y="953"/>
                  </a:lnTo>
                  <a:lnTo>
                    <a:pt x="1055" y="848"/>
                  </a:lnTo>
                  <a:lnTo>
                    <a:pt x="1071" y="786"/>
                  </a:lnTo>
                  <a:lnTo>
                    <a:pt x="1077" y="739"/>
                  </a:lnTo>
                  <a:lnTo>
                    <a:pt x="1077" y="702"/>
                  </a:lnTo>
                  <a:lnTo>
                    <a:pt x="1077" y="677"/>
                  </a:lnTo>
                  <a:lnTo>
                    <a:pt x="1076" y="647"/>
                  </a:lnTo>
                  <a:lnTo>
                    <a:pt x="1067" y="507"/>
                  </a:lnTo>
                  <a:lnTo>
                    <a:pt x="1035" y="280"/>
                  </a:lnTo>
                  <a:lnTo>
                    <a:pt x="941" y="128"/>
                  </a:lnTo>
                  <a:lnTo>
                    <a:pt x="830" y="4"/>
                  </a:lnTo>
                  <a:lnTo>
                    <a:pt x="814" y="0"/>
                  </a:lnTo>
                  <a:lnTo>
                    <a:pt x="792" y="0"/>
                  </a:lnTo>
                  <a:lnTo>
                    <a:pt x="749" y="16"/>
                  </a:lnTo>
                  <a:lnTo>
                    <a:pt x="723" y="39"/>
                  </a:lnTo>
                  <a:lnTo>
                    <a:pt x="720" y="48"/>
                  </a:lnTo>
                  <a:lnTo>
                    <a:pt x="729" y="58"/>
                  </a:lnTo>
                  <a:lnTo>
                    <a:pt x="700" y="23"/>
                  </a:lnTo>
                  <a:lnTo>
                    <a:pt x="664" y="6"/>
                  </a:lnTo>
                  <a:lnTo>
                    <a:pt x="646" y="3"/>
                  </a:lnTo>
                  <a:lnTo>
                    <a:pt x="630" y="13"/>
                  </a:lnTo>
                  <a:lnTo>
                    <a:pt x="543" y="110"/>
                  </a:lnTo>
                  <a:lnTo>
                    <a:pt x="462" y="224"/>
                  </a:lnTo>
                  <a:lnTo>
                    <a:pt x="452" y="417"/>
                  </a:lnTo>
                  <a:lnTo>
                    <a:pt x="452" y="540"/>
                  </a:lnTo>
                  <a:lnTo>
                    <a:pt x="448" y="621"/>
                  </a:lnTo>
                  <a:lnTo>
                    <a:pt x="432" y="660"/>
                  </a:lnTo>
                  <a:lnTo>
                    <a:pt x="418" y="703"/>
                  </a:lnTo>
                  <a:lnTo>
                    <a:pt x="418" y="728"/>
                  </a:lnTo>
                  <a:lnTo>
                    <a:pt x="416" y="750"/>
                  </a:lnTo>
                  <a:lnTo>
                    <a:pt x="416" y="773"/>
                  </a:lnTo>
                  <a:lnTo>
                    <a:pt x="416" y="806"/>
                  </a:lnTo>
                  <a:lnTo>
                    <a:pt x="452" y="875"/>
                  </a:lnTo>
                  <a:lnTo>
                    <a:pt x="489" y="946"/>
                  </a:lnTo>
                  <a:lnTo>
                    <a:pt x="538" y="1069"/>
                  </a:lnTo>
                  <a:lnTo>
                    <a:pt x="553" y="1132"/>
                  </a:lnTo>
                  <a:lnTo>
                    <a:pt x="550" y="1163"/>
                  </a:lnTo>
                  <a:lnTo>
                    <a:pt x="552" y="1187"/>
                  </a:lnTo>
                  <a:lnTo>
                    <a:pt x="553" y="1225"/>
                  </a:lnTo>
                  <a:lnTo>
                    <a:pt x="547" y="1259"/>
                  </a:lnTo>
                  <a:lnTo>
                    <a:pt x="530" y="1285"/>
                  </a:lnTo>
                  <a:lnTo>
                    <a:pt x="478" y="1330"/>
                  </a:lnTo>
                  <a:lnTo>
                    <a:pt x="423" y="1372"/>
                  </a:lnTo>
                  <a:lnTo>
                    <a:pt x="327" y="1375"/>
                  </a:lnTo>
                  <a:lnTo>
                    <a:pt x="211" y="1398"/>
                  </a:lnTo>
                  <a:lnTo>
                    <a:pt x="90" y="1490"/>
                  </a:lnTo>
                  <a:lnTo>
                    <a:pt x="56" y="1622"/>
                  </a:lnTo>
                  <a:lnTo>
                    <a:pt x="33" y="1763"/>
                  </a:lnTo>
                  <a:lnTo>
                    <a:pt x="4" y="2369"/>
                  </a:lnTo>
                  <a:lnTo>
                    <a:pt x="0" y="2852"/>
                  </a:lnTo>
                  <a:lnTo>
                    <a:pt x="471" y="2886"/>
                  </a:lnTo>
                  <a:lnTo>
                    <a:pt x="948" y="2894"/>
                  </a:lnTo>
                  <a:lnTo>
                    <a:pt x="1213" y="2894"/>
                  </a:lnTo>
                  <a:lnTo>
                    <a:pt x="1486" y="2887"/>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0" name="Freeform 5"/>
            <p:cNvSpPr>
              <a:spLocks/>
            </p:cNvSpPr>
            <p:nvPr/>
          </p:nvSpPr>
          <p:spPr bwMode="auto">
            <a:xfrm>
              <a:off x="4205" y="1742"/>
              <a:ext cx="789" cy="940"/>
            </a:xfrm>
            <a:custGeom>
              <a:avLst/>
              <a:gdLst>
                <a:gd name="T0" fmla="*/ 1 w 1577"/>
                <a:gd name="T1" fmla="*/ 0 h 2821"/>
                <a:gd name="T2" fmla="*/ 0 w 1577"/>
                <a:gd name="T3" fmla="*/ 0 h 2821"/>
                <a:gd name="T4" fmla="*/ 1 w 1577"/>
                <a:gd name="T5" fmla="*/ 0 h 2821"/>
                <a:gd name="T6" fmla="*/ 1 w 1577"/>
                <a:gd name="T7" fmla="*/ 0 h 2821"/>
                <a:gd name="T8" fmla="*/ 1 w 1577"/>
                <a:gd name="T9" fmla="*/ 0 h 2821"/>
                <a:gd name="T10" fmla="*/ 1 w 1577"/>
                <a:gd name="T11" fmla="*/ 0 h 2821"/>
                <a:gd name="T12" fmla="*/ 1 w 1577"/>
                <a:gd name="T13" fmla="*/ 0 h 2821"/>
                <a:gd name="T14" fmla="*/ 1 w 1577"/>
                <a:gd name="T15" fmla="*/ 0 h 2821"/>
                <a:gd name="T16" fmla="*/ 1 w 1577"/>
                <a:gd name="T17" fmla="*/ 0 h 2821"/>
                <a:gd name="T18" fmla="*/ 1 w 1577"/>
                <a:gd name="T19" fmla="*/ 0 h 2821"/>
                <a:gd name="T20" fmla="*/ 1 w 1577"/>
                <a:gd name="T21" fmla="*/ 0 h 2821"/>
                <a:gd name="T22" fmla="*/ 1 w 1577"/>
                <a:gd name="T23" fmla="*/ 0 h 2821"/>
                <a:gd name="T24" fmla="*/ 1 w 1577"/>
                <a:gd name="T25" fmla="*/ 0 h 2821"/>
                <a:gd name="T26" fmla="*/ 1 w 1577"/>
                <a:gd name="T27" fmla="*/ 0 h 2821"/>
                <a:gd name="T28" fmla="*/ 1 w 1577"/>
                <a:gd name="T29" fmla="*/ 0 h 2821"/>
                <a:gd name="T30" fmla="*/ 1 w 1577"/>
                <a:gd name="T31" fmla="*/ 0 h 2821"/>
                <a:gd name="T32" fmla="*/ 1 w 1577"/>
                <a:gd name="T33" fmla="*/ 0 h 2821"/>
                <a:gd name="T34" fmla="*/ 1 w 1577"/>
                <a:gd name="T35" fmla="*/ 0 h 2821"/>
                <a:gd name="T36" fmla="*/ 1 w 1577"/>
                <a:gd name="T37" fmla="*/ 0 h 2821"/>
                <a:gd name="T38" fmla="*/ 1 w 1577"/>
                <a:gd name="T39" fmla="*/ 0 h 2821"/>
                <a:gd name="T40" fmla="*/ 1 w 1577"/>
                <a:gd name="T41" fmla="*/ 0 h 2821"/>
                <a:gd name="T42" fmla="*/ 1 w 1577"/>
                <a:gd name="T43" fmla="*/ 0 h 2821"/>
                <a:gd name="T44" fmla="*/ 1 w 1577"/>
                <a:gd name="T45" fmla="*/ 0 h 2821"/>
                <a:gd name="T46" fmla="*/ 1 w 1577"/>
                <a:gd name="T47" fmla="*/ 0 h 2821"/>
                <a:gd name="T48" fmla="*/ 1 w 1577"/>
                <a:gd name="T49" fmla="*/ 0 h 2821"/>
                <a:gd name="T50" fmla="*/ 1 w 1577"/>
                <a:gd name="T51" fmla="*/ 0 h 2821"/>
                <a:gd name="T52" fmla="*/ 1 w 1577"/>
                <a:gd name="T53" fmla="*/ 0 h 2821"/>
                <a:gd name="T54" fmla="*/ 1 w 1577"/>
                <a:gd name="T55" fmla="*/ 0 h 2821"/>
                <a:gd name="T56" fmla="*/ 1 w 1577"/>
                <a:gd name="T57" fmla="*/ 0 h 2821"/>
                <a:gd name="T58" fmla="*/ 1 w 1577"/>
                <a:gd name="T59" fmla="*/ 0 h 2821"/>
                <a:gd name="T60" fmla="*/ 1 w 1577"/>
                <a:gd name="T61" fmla="*/ 0 h 2821"/>
                <a:gd name="T62" fmla="*/ 1 w 1577"/>
                <a:gd name="T63" fmla="*/ 0 h 2821"/>
                <a:gd name="T64" fmla="*/ 1 w 1577"/>
                <a:gd name="T65" fmla="*/ 0 h 2821"/>
                <a:gd name="T66" fmla="*/ 1 w 1577"/>
                <a:gd name="T67" fmla="*/ 0 h 28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2821"/>
                <a:gd name="T104" fmla="*/ 1577 w 1577"/>
                <a:gd name="T105" fmla="*/ 2821 h 282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2821">
                  <a:moveTo>
                    <a:pt x="31" y="2790"/>
                  </a:moveTo>
                  <a:lnTo>
                    <a:pt x="17" y="2757"/>
                  </a:lnTo>
                  <a:lnTo>
                    <a:pt x="7" y="2669"/>
                  </a:lnTo>
                  <a:lnTo>
                    <a:pt x="0" y="2396"/>
                  </a:lnTo>
                  <a:lnTo>
                    <a:pt x="14" y="1941"/>
                  </a:lnTo>
                  <a:lnTo>
                    <a:pt x="31" y="1831"/>
                  </a:lnTo>
                  <a:lnTo>
                    <a:pt x="60" y="1732"/>
                  </a:lnTo>
                  <a:lnTo>
                    <a:pt x="188" y="1521"/>
                  </a:lnTo>
                  <a:lnTo>
                    <a:pt x="260" y="1485"/>
                  </a:lnTo>
                  <a:lnTo>
                    <a:pt x="300" y="1463"/>
                  </a:lnTo>
                  <a:lnTo>
                    <a:pt x="319" y="1434"/>
                  </a:lnTo>
                  <a:lnTo>
                    <a:pt x="310" y="1405"/>
                  </a:lnTo>
                  <a:lnTo>
                    <a:pt x="291" y="1371"/>
                  </a:lnTo>
                  <a:lnTo>
                    <a:pt x="261" y="1306"/>
                  </a:lnTo>
                  <a:lnTo>
                    <a:pt x="261" y="1278"/>
                  </a:lnTo>
                  <a:lnTo>
                    <a:pt x="267" y="1246"/>
                  </a:lnTo>
                  <a:lnTo>
                    <a:pt x="288" y="1174"/>
                  </a:lnTo>
                  <a:lnTo>
                    <a:pt x="327" y="1041"/>
                  </a:lnTo>
                  <a:lnTo>
                    <a:pt x="331" y="894"/>
                  </a:lnTo>
                  <a:lnTo>
                    <a:pt x="331" y="855"/>
                  </a:lnTo>
                  <a:lnTo>
                    <a:pt x="331" y="835"/>
                  </a:lnTo>
                  <a:lnTo>
                    <a:pt x="330" y="813"/>
                  </a:lnTo>
                  <a:lnTo>
                    <a:pt x="327" y="745"/>
                  </a:lnTo>
                  <a:lnTo>
                    <a:pt x="305" y="612"/>
                  </a:lnTo>
                  <a:lnTo>
                    <a:pt x="294" y="542"/>
                  </a:lnTo>
                  <a:lnTo>
                    <a:pt x="291" y="510"/>
                  </a:lnTo>
                  <a:lnTo>
                    <a:pt x="290" y="482"/>
                  </a:lnTo>
                  <a:lnTo>
                    <a:pt x="319" y="329"/>
                  </a:lnTo>
                  <a:lnTo>
                    <a:pt x="372" y="185"/>
                  </a:lnTo>
                  <a:lnTo>
                    <a:pt x="455" y="74"/>
                  </a:lnTo>
                  <a:lnTo>
                    <a:pt x="508" y="25"/>
                  </a:lnTo>
                  <a:lnTo>
                    <a:pt x="556" y="0"/>
                  </a:lnTo>
                  <a:lnTo>
                    <a:pt x="584" y="10"/>
                  </a:lnTo>
                  <a:lnTo>
                    <a:pt x="614" y="29"/>
                  </a:lnTo>
                  <a:lnTo>
                    <a:pt x="696" y="75"/>
                  </a:lnTo>
                  <a:lnTo>
                    <a:pt x="725" y="64"/>
                  </a:lnTo>
                  <a:lnTo>
                    <a:pt x="756" y="55"/>
                  </a:lnTo>
                  <a:lnTo>
                    <a:pt x="801" y="87"/>
                  </a:lnTo>
                  <a:lnTo>
                    <a:pt x="852" y="144"/>
                  </a:lnTo>
                  <a:lnTo>
                    <a:pt x="931" y="274"/>
                  </a:lnTo>
                  <a:lnTo>
                    <a:pt x="979" y="420"/>
                  </a:lnTo>
                  <a:lnTo>
                    <a:pt x="1015" y="581"/>
                  </a:lnTo>
                  <a:lnTo>
                    <a:pt x="1058" y="900"/>
                  </a:lnTo>
                  <a:lnTo>
                    <a:pt x="1065" y="1150"/>
                  </a:lnTo>
                  <a:lnTo>
                    <a:pt x="1070" y="1236"/>
                  </a:lnTo>
                  <a:lnTo>
                    <a:pt x="1072" y="1284"/>
                  </a:lnTo>
                  <a:lnTo>
                    <a:pt x="1072" y="1306"/>
                  </a:lnTo>
                  <a:lnTo>
                    <a:pt x="1071" y="1326"/>
                  </a:lnTo>
                  <a:lnTo>
                    <a:pt x="1064" y="1358"/>
                  </a:lnTo>
                  <a:lnTo>
                    <a:pt x="1058" y="1392"/>
                  </a:lnTo>
                  <a:lnTo>
                    <a:pt x="1073" y="1423"/>
                  </a:lnTo>
                  <a:lnTo>
                    <a:pt x="1103" y="1454"/>
                  </a:lnTo>
                  <a:lnTo>
                    <a:pt x="1163" y="1501"/>
                  </a:lnTo>
                  <a:lnTo>
                    <a:pt x="1307" y="1616"/>
                  </a:lnTo>
                  <a:lnTo>
                    <a:pt x="1563" y="2106"/>
                  </a:lnTo>
                  <a:lnTo>
                    <a:pt x="1571" y="2210"/>
                  </a:lnTo>
                  <a:lnTo>
                    <a:pt x="1564" y="2226"/>
                  </a:lnTo>
                  <a:lnTo>
                    <a:pt x="1563" y="2256"/>
                  </a:lnTo>
                  <a:lnTo>
                    <a:pt x="1563" y="2281"/>
                  </a:lnTo>
                  <a:lnTo>
                    <a:pt x="1563" y="2315"/>
                  </a:lnTo>
                  <a:lnTo>
                    <a:pt x="1574" y="2617"/>
                  </a:lnTo>
                  <a:lnTo>
                    <a:pt x="1577" y="2751"/>
                  </a:lnTo>
                  <a:lnTo>
                    <a:pt x="1577" y="2775"/>
                  </a:lnTo>
                  <a:lnTo>
                    <a:pt x="1576" y="2793"/>
                  </a:lnTo>
                  <a:lnTo>
                    <a:pt x="1570" y="2809"/>
                  </a:lnTo>
                  <a:lnTo>
                    <a:pt x="763" y="2821"/>
                  </a:lnTo>
                  <a:lnTo>
                    <a:pt x="366" y="2816"/>
                  </a:lnTo>
                  <a:lnTo>
                    <a:pt x="31" y="2790"/>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1" name="Freeform 6"/>
            <p:cNvSpPr>
              <a:spLocks/>
            </p:cNvSpPr>
            <p:nvPr/>
          </p:nvSpPr>
          <p:spPr bwMode="auto">
            <a:xfrm>
              <a:off x="3800" y="1869"/>
              <a:ext cx="946" cy="925"/>
            </a:xfrm>
            <a:custGeom>
              <a:avLst/>
              <a:gdLst>
                <a:gd name="T0" fmla="*/ 0 w 1891"/>
                <a:gd name="T1" fmla="*/ 0 h 2775"/>
                <a:gd name="T2" fmla="*/ 1 w 1891"/>
                <a:gd name="T3" fmla="*/ 0 h 2775"/>
                <a:gd name="T4" fmla="*/ 1 w 1891"/>
                <a:gd name="T5" fmla="*/ 0 h 2775"/>
                <a:gd name="T6" fmla="*/ 1 w 1891"/>
                <a:gd name="T7" fmla="*/ 0 h 2775"/>
                <a:gd name="T8" fmla="*/ 1 w 1891"/>
                <a:gd name="T9" fmla="*/ 0 h 2775"/>
                <a:gd name="T10" fmla="*/ 1 w 1891"/>
                <a:gd name="T11" fmla="*/ 0 h 2775"/>
                <a:gd name="T12" fmla="*/ 1 w 1891"/>
                <a:gd name="T13" fmla="*/ 0 h 2775"/>
                <a:gd name="T14" fmla="*/ 1 w 1891"/>
                <a:gd name="T15" fmla="*/ 0 h 2775"/>
                <a:gd name="T16" fmla="*/ 1 w 1891"/>
                <a:gd name="T17" fmla="*/ 0 h 2775"/>
                <a:gd name="T18" fmla="*/ 1 w 1891"/>
                <a:gd name="T19" fmla="*/ 0 h 2775"/>
                <a:gd name="T20" fmla="*/ 1 w 1891"/>
                <a:gd name="T21" fmla="*/ 0 h 2775"/>
                <a:gd name="T22" fmla="*/ 1 w 1891"/>
                <a:gd name="T23" fmla="*/ 0 h 2775"/>
                <a:gd name="T24" fmla="*/ 1 w 1891"/>
                <a:gd name="T25" fmla="*/ 0 h 2775"/>
                <a:gd name="T26" fmla="*/ 1 w 1891"/>
                <a:gd name="T27" fmla="*/ 0 h 2775"/>
                <a:gd name="T28" fmla="*/ 1 w 1891"/>
                <a:gd name="T29" fmla="*/ 0 h 2775"/>
                <a:gd name="T30" fmla="*/ 1 w 1891"/>
                <a:gd name="T31" fmla="*/ 0 h 2775"/>
                <a:gd name="T32" fmla="*/ 1 w 1891"/>
                <a:gd name="T33" fmla="*/ 0 h 2775"/>
                <a:gd name="T34" fmla="*/ 1 w 1891"/>
                <a:gd name="T35" fmla="*/ 0 h 2775"/>
                <a:gd name="T36" fmla="*/ 1 w 1891"/>
                <a:gd name="T37" fmla="*/ 0 h 2775"/>
                <a:gd name="T38" fmla="*/ 1 w 1891"/>
                <a:gd name="T39" fmla="*/ 0 h 2775"/>
                <a:gd name="T40" fmla="*/ 1 w 1891"/>
                <a:gd name="T41" fmla="*/ 0 h 2775"/>
                <a:gd name="T42" fmla="*/ 1 w 1891"/>
                <a:gd name="T43" fmla="*/ 0 h 2775"/>
                <a:gd name="T44" fmla="*/ 1 w 1891"/>
                <a:gd name="T45" fmla="*/ 0 h 2775"/>
                <a:gd name="T46" fmla="*/ 1 w 1891"/>
                <a:gd name="T47" fmla="*/ 0 h 2775"/>
                <a:gd name="T48" fmla="*/ 1 w 1891"/>
                <a:gd name="T49" fmla="*/ 0 h 2775"/>
                <a:gd name="T50" fmla="*/ 1 w 1891"/>
                <a:gd name="T51" fmla="*/ 0 h 2775"/>
                <a:gd name="T52" fmla="*/ 1 w 1891"/>
                <a:gd name="T53" fmla="*/ 0 h 2775"/>
                <a:gd name="T54" fmla="*/ 1 w 1891"/>
                <a:gd name="T55" fmla="*/ 0 h 2775"/>
                <a:gd name="T56" fmla="*/ 1 w 1891"/>
                <a:gd name="T57" fmla="*/ 0 h 2775"/>
                <a:gd name="T58" fmla="*/ 1 w 1891"/>
                <a:gd name="T59" fmla="*/ 0 h 2775"/>
                <a:gd name="T60" fmla="*/ 1 w 1891"/>
                <a:gd name="T61" fmla="*/ 0 h 2775"/>
                <a:gd name="T62" fmla="*/ 1 w 1891"/>
                <a:gd name="T63" fmla="*/ 0 h 2775"/>
                <a:gd name="T64" fmla="*/ 1 w 1891"/>
                <a:gd name="T65" fmla="*/ 0 h 2775"/>
                <a:gd name="T66" fmla="*/ 1 w 1891"/>
                <a:gd name="T67" fmla="*/ 0 h 2775"/>
                <a:gd name="T68" fmla="*/ 1 w 1891"/>
                <a:gd name="T69" fmla="*/ 0 h 2775"/>
                <a:gd name="T70" fmla="*/ 1 w 1891"/>
                <a:gd name="T71" fmla="*/ 0 h 2775"/>
                <a:gd name="T72" fmla="*/ 1 w 1891"/>
                <a:gd name="T73" fmla="*/ 0 h 2775"/>
                <a:gd name="T74" fmla="*/ 0 w 1891"/>
                <a:gd name="T75" fmla="*/ 0 h 277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91"/>
                <a:gd name="T115" fmla="*/ 0 h 2775"/>
                <a:gd name="T116" fmla="*/ 1891 w 1891"/>
                <a:gd name="T117" fmla="*/ 2775 h 277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91" h="2775">
                  <a:moveTo>
                    <a:pt x="0" y="2723"/>
                  </a:moveTo>
                  <a:lnTo>
                    <a:pt x="86" y="1843"/>
                  </a:lnTo>
                  <a:lnTo>
                    <a:pt x="136" y="1713"/>
                  </a:lnTo>
                  <a:lnTo>
                    <a:pt x="212" y="1528"/>
                  </a:lnTo>
                  <a:lnTo>
                    <a:pt x="301" y="1508"/>
                  </a:lnTo>
                  <a:lnTo>
                    <a:pt x="477" y="1473"/>
                  </a:lnTo>
                  <a:lnTo>
                    <a:pt x="562" y="1426"/>
                  </a:lnTo>
                  <a:lnTo>
                    <a:pt x="633" y="1368"/>
                  </a:lnTo>
                  <a:lnTo>
                    <a:pt x="660" y="1209"/>
                  </a:lnTo>
                  <a:lnTo>
                    <a:pt x="575" y="997"/>
                  </a:lnTo>
                  <a:lnTo>
                    <a:pt x="519" y="978"/>
                  </a:lnTo>
                  <a:lnTo>
                    <a:pt x="468" y="748"/>
                  </a:lnTo>
                  <a:lnTo>
                    <a:pt x="503" y="689"/>
                  </a:lnTo>
                  <a:lnTo>
                    <a:pt x="487" y="462"/>
                  </a:lnTo>
                  <a:lnTo>
                    <a:pt x="493" y="249"/>
                  </a:lnTo>
                  <a:lnTo>
                    <a:pt x="554" y="165"/>
                  </a:lnTo>
                  <a:lnTo>
                    <a:pt x="679" y="21"/>
                  </a:lnTo>
                  <a:lnTo>
                    <a:pt x="779" y="0"/>
                  </a:lnTo>
                  <a:lnTo>
                    <a:pt x="910" y="0"/>
                  </a:lnTo>
                  <a:lnTo>
                    <a:pt x="1012" y="58"/>
                  </a:lnTo>
                  <a:lnTo>
                    <a:pt x="1097" y="165"/>
                  </a:lnTo>
                  <a:lnTo>
                    <a:pt x="1154" y="341"/>
                  </a:lnTo>
                  <a:lnTo>
                    <a:pt x="1167" y="496"/>
                  </a:lnTo>
                  <a:lnTo>
                    <a:pt x="1167" y="629"/>
                  </a:lnTo>
                  <a:lnTo>
                    <a:pt x="1220" y="652"/>
                  </a:lnTo>
                  <a:lnTo>
                    <a:pt x="1202" y="865"/>
                  </a:lnTo>
                  <a:lnTo>
                    <a:pt x="1130" y="903"/>
                  </a:lnTo>
                  <a:lnTo>
                    <a:pt x="1112" y="1033"/>
                  </a:lnTo>
                  <a:lnTo>
                    <a:pt x="1086" y="1179"/>
                  </a:lnTo>
                  <a:lnTo>
                    <a:pt x="1104" y="1293"/>
                  </a:lnTo>
                  <a:lnTo>
                    <a:pt x="1197" y="1368"/>
                  </a:lnTo>
                  <a:lnTo>
                    <a:pt x="1321" y="1411"/>
                  </a:lnTo>
                  <a:lnTo>
                    <a:pt x="1497" y="1448"/>
                  </a:lnTo>
                  <a:lnTo>
                    <a:pt x="1620" y="1459"/>
                  </a:lnTo>
                  <a:lnTo>
                    <a:pt x="1687" y="1579"/>
                  </a:lnTo>
                  <a:lnTo>
                    <a:pt x="1738" y="1687"/>
                  </a:lnTo>
                  <a:lnTo>
                    <a:pt x="1891" y="2775"/>
                  </a:lnTo>
                  <a:lnTo>
                    <a:pt x="0" y="2723"/>
                  </a:lnTo>
                  <a:close/>
                </a:path>
              </a:pathLst>
            </a:custGeom>
            <a:solidFill>
              <a:srgbClr val="808080"/>
            </a:solidFill>
            <a:ln w="1588">
              <a:solidFill>
                <a:srgbClr val="919191"/>
              </a:solidFill>
              <a:round/>
              <a:headEnd/>
              <a:tailEnd/>
            </a:ln>
          </p:spPr>
          <p:txBody>
            <a:bodyPr/>
            <a:lstStyle/>
            <a:p>
              <a:endParaRPr lang="en-GB"/>
            </a:p>
          </p:txBody>
        </p:sp>
        <p:sp>
          <p:nvSpPr>
            <p:cNvPr id="19462" name="Freeform 7"/>
            <p:cNvSpPr>
              <a:spLocks/>
            </p:cNvSpPr>
            <p:nvPr/>
          </p:nvSpPr>
          <p:spPr bwMode="auto">
            <a:xfrm>
              <a:off x="1544" y="1762"/>
              <a:ext cx="739" cy="982"/>
            </a:xfrm>
            <a:custGeom>
              <a:avLst/>
              <a:gdLst>
                <a:gd name="T0" fmla="*/ 0 w 1479"/>
                <a:gd name="T1" fmla="*/ 0 h 2946"/>
                <a:gd name="T2" fmla="*/ 0 w 1479"/>
                <a:gd name="T3" fmla="*/ 0 h 2946"/>
                <a:gd name="T4" fmla="*/ 0 w 1479"/>
                <a:gd name="T5" fmla="*/ 0 h 2946"/>
                <a:gd name="T6" fmla="*/ 0 w 1479"/>
                <a:gd name="T7" fmla="*/ 0 h 2946"/>
                <a:gd name="T8" fmla="*/ 0 w 1479"/>
                <a:gd name="T9" fmla="*/ 0 h 2946"/>
                <a:gd name="T10" fmla="*/ 0 w 1479"/>
                <a:gd name="T11" fmla="*/ 0 h 2946"/>
                <a:gd name="T12" fmla="*/ 0 w 1479"/>
                <a:gd name="T13" fmla="*/ 0 h 2946"/>
                <a:gd name="T14" fmla="*/ 0 w 1479"/>
                <a:gd name="T15" fmla="*/ 0 h 2946"/>
                <a:gd name="T16" fmla="*/ 0 w 1479"/>
                <a:gd name="T17" fmla="*/ 0 h 2946"/>
                <a:gd name="T18" fmla="*/ 0 w 1479"/>
                <a:gd name="T19" fmla="*/ 0 h 2946"/>
                <a:gd name="T20" fmla="*/ 0 w 1479"/>
                <a:gd name="T21" fmla="*/ 0 h 2946"/>
                <a:gd name="T22" fmla="*/ 0 w 1479"/>
                <a:gd name="T23" fmla="*/ 0 h 2946"/>
                <a:gd name="T24" fmla="*/ 0 w 1479"/>
                <a:gd name="T25" fmla="*/ 0 h 2946"/>
                <a:gd name="T26" fmla="*/ 0 w 1479"/>
                <a:gd name="T27" fmla="*/ 0 h 2946"/>
                <a:gd name="T28" fmla="*/ 0 w 1479"/>
                <a:gd name="T29" fmla="*/ 0 h 2946"/>
                <a:gd name="T30" fmla="*/ 0 w 1479"/>
                <a:gd name="T31" fmla="*/ 0 h 2946"/>
                <a:gd name="T32" fmla="*/ 0 w 1479"/>
                <a:gd name="T33" fmla="*/ 0 h 2946"/>
                <a:gd name="T34" fmla="*/ 0 w 1479"/>
                <a:gd name="T35" fmla="*/ 0 h 2946"/>
                <a:gd name="T36" fmla="*/ 0 w 1479"/>
                <a:gd name="T37" fmla="*/ 0 h 2946"/>
                <a:gd name="T38" fmla="*/ 0 w 1479"/>
                <a:gd name="T39" fmla="*/ 0 h 2946"/>
                <a:gd name="T40" fmla="*/ 0 w 1479"/>
                <a:gd name="T41" fmla="*/ 0 h 2946"/>
                <a:gd name="T42" fmla="*/ 0 w 1479"/>
                <a:gd name="T43" fmla="*/ 0 h 2946"/>
                <a:gd name="T44" fmla="*/ 0 w 1479"/>
                <a:gd name="T45" fmla="*/ 0 h 2946"/>
                <a:gd name="T46" fmla="*/ 0 w 1479"/>
                <a:gd name="T47" fmla="*/ 0 h 2946"/>
                <a:gd name="T48" fmla="*/ 0 w 1479"/>
                <a:gd name="T49" fmla="*/ 0 h 2946"/>
                <a:gd name="T50" fmla="*/ 0 w 1479"/>
                <a:gd name="T51" fmla="*/ 0 h 2946"/>
                <a:gd name="T52" fmla="*/ 0 w 1479"/>
                <a:gd name="T53" fmla="*/ 0 h 2946"/>
                <a:gd name="T54" fmla="*/ 0 w 1479"/>
                <a:gd name="T55" fmla="*/ 0 h 2946"/>
                <a:gd name="T56" fmla="*/ 0 w 1479"/>
                <a:gd name="T57" fmla="*/ 0 h 2946"/>
                <a:gd name="T58" fmla="*/ 0 w 1479"/>
                <a:gd name="T59" fmla="*/ 0 h 2946"/>
                <a:gd name="T60" fmla="*/ 0 w 1479"/>
                <a:gd name="T61" fmla="*/ 0 h 2946"/>
                <a:gd name="T62" fmla="*/ 0 w 1479"/>
                <a:gd name="T63" fmla="*/ 0 h 2946"/>
                <a:gd name="T64" fmla="*/ 0 w 1479"/>
                <a:gd name="T65" fmla="*/ 0 h 2946"/>
                <a:gd name="T66" fmla="*/ 0 w 1479"/>
                <a:gd name="T67" fmla="*/ 0 h 2946"/>
                <a:gd name="T68" fmla="*/ 0 w 1479"/>
                <a:gd name="T69" fmla="*/ 0 h 2946"/>
                <a:gd name="T70" fmla="*/ 0 w 1479"/>
                <a:gd name="T71" fmla="*/ 0 h 2946"/>
                <a:gd name="T72" fmla="*/ 0 w 1479"/>
                <a:gd name="T73" fmla="*/ 0 h 2946"/>
                <a:gd name="T74" fmla="*/ 0 w 1479"/>
                <a:gd name="T75" fmla="*/ 0 h 2946"/>
                <a:gd name="T76" fmla="*/ 0 w 1479"/>
                <a:gd name="T77" fmla="*/ 0 h 29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79"/>
                <a:gd name="T118" fmla="*/ 0 h 2946"/>
                <a:gd name="T119" fmla="*/ 1479 w 1479"/>
                <a:gd name="T120" fmla="*/ 2946 h 29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79" h="2946">
                  <a:moveTo>
                    <a:pt x="0" y="2946"/>
                  </a:moveTo>
                  <a:lnTo>
                    <a:pt x="20" y="1832"/>
                  </a:lnTo>
                  <a:lnTo>
                    <a:pt x="78" y="1502"/>
                  </a:lnTo>
                  <a:lnTo>
                    <a:pt x="195" y="1349"/>
                  </a:lnTo>
                  <a:lnTo>
                    <a:pt x="344" y="1324"/>
                  </a:lnTo>
                  <a:lnTo>
                    <a:pt x="474" y="1275"/>
                  </a:lnTo>
                  <a:lnTo>
                    <a:pt x="528" y="1167"/>
                  </a:lnTo>
                  <a:lnTo>
                    <a:pt x="532" y="1005"/>
                  </a:lnTo>
                  <a:lnTo>
                    <a:pt x="480" y="917"/>
                  </a:lnTo>
                  <a:lnTo>
                    <a:pt x="480" y="865"/>
                  </a:lnTo>
                  <a:lnTo>
                    <a:pt x="436" y="798"/>
                  </a:lnTo>
                  <a:lnTo>
                    <a:pt x="398" y="660"/>
                  </a:lnTo>
                  <a:lnTo>
                    <a:pt x="405" y="635"/>
                  </a:lnTo>
                  <a:lnTo>
                    <a:pt x="367" y="527"/>
                  </a:lnTo>
                  <a:lnTo>
                    <a:pt x="405" y="309"/>
                  </a:lnTo>
                  <a:lnTo>
                    <a:pt x="488" y="206"/>
                  </a:lnTo>
                  <a:lnTo>
                    <a:pt x="584" y="63"/>
                  </a:lnTo>
                  <a:lnTo>
                    <a:pt x="774" y="0"/>
                  </a:lnTo>
                  <a:lnTo>
                    <a:pt x="919" y="108"/>
                  </a:lnTo>
                  <a:lnTo>
                    <a:pt x="971" y="195"/>
                  </a:lnTo>
                  <a:lnTo>
                    <a:pt x="1054" y="238"/>
                  </a:lnTo>
                  <a:lnTo>
                    <a:pt x="1054" y="336"/>
                  </a:lnTo>
                  <a:lnTo>
                    <a:pt x="1063" y="391"/>
                  </a:lnTo>
                  <a:lnTo>
                    <a:pt x="1124" y="499"/>
                  </a:lnTo>
                  <a:lnTo>
                    <a:pt x="1075" y="651"/>
                  </a:lnTo>
                  <a:lnTo>
                    <a:pt x="1083" y="759"/>
                  </a:lnTo>
                  <a:lnTo>
                    <a:pt x="1038" y="865"/>
                  </a:lnTo>
                  <a:lnTo>
                    <a:pt x="1002" y="897"/>
                  </a:lnTo>
                  <a:lnTo>
                    <a:pt x="1002" y="949"/>
                  </a:lnTo>
                  <a:lnTo>
                    <a:pt x="957" y="1070"/>
                  </a:lnTo>
                  <a:lnTo>
                    <a:pt x="926" y="1167"/>
                  </a:lnTo>
                  <a:lnTo>
                    <a:pt x="1018" y="1275"/>
                  </a:lnTo>
                  <a:lnTo>
                    <a:pt x="1175" y="1380"/>
                  </a:lnTo>
                  <a:lnTo>
                    <a:pt x="1340" y="1489"/>
                  </a:lnTo>
                  <a:lnTo>
                    <a:pt x="1416" y="1617"/>
                  </a:lnTo>
                  <a:lnTo>
                    <a:pt x="1447" y="1789"/>
                  </a:lnTo>
                  <a:lnTo>
                    <a:pt x="1470" y="2052"/>
                  </a:lnTo>
                  <a:lnTo>
                    <a:pt x="1479" y="2817"/>
                  </a:lnTo>
                  <a:lnTo>
                    <a:pt x="0" y="2946"/>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3" name="Freeform 8"/>
            <p:cNvSpPr>
              <a:spLocks/>
            </p:cNvSpPr>
            <p:nvPr/>
          </p:nvSpPr>
          <p:spPr bwMode="auto">
            <a:xfrm>
              <a:off x="2100" y="1704"/>
              <a:ext cx="789" cy="1031"/>
            </a:xfrm>
            <a:custGeom>
              <a:avLst/>
              <a:gdLst>
                <a:gd name="T0" fmla="*/ 1 w 1577"/>
                <a:gd name="T1" fmla="*/ 0 h 3093"/>
                <a:gd name="T2" fmla="*/ 0 w 1577"/>
                <a:gd name="T3" fmla="*/ 0 h 3093"/>
                <a:gd name="T4" fmla="*/ 1 w 1577"/>
                <a:gd name="T5" fmla="*/ 0 h 3093"/>
                <a:gd name="T6" fmla="*/ 1 w 1577"/>
                <a:gd name="T7" fmla="*/ 0 h 3093"/>
                <a:gd name="T8" fmla="*/ 1 w 1577"/>
                <a:gd name="T9" fmla="*/ 0 h 3093"/>
                <a:gd name="T10" fmla="*/ 1 w 1577"/>
                <a:gd name="T11" fmla="*/ 0 h 3093"/>
                <a:gd name="T12" fmla="*/ 1 w 1577"/>
                <a:gd name="T13" fmla="*/ 0 h 3093"/>
                <a:gd name="T14" fmla="*/ 1 w 1577"/>
                <a:gd name="T15" fmla="*/ 0 h 3093"/>
                <a:gd name="T16" fmla="*/ 1 w 1577"/>
                <a:gd name="T17" fmla="*/ 0 h 3093"/>
                <a:gd name="T18" fmla="*/ 1 w 1577"/>
                <a:gd name="T19" fmla="*/ 0 h 3093"/>
                <a:gd name="T20" fmla="*/ 1 w 1577"/>
                <a:gd name="T21" fmla="*/ 0 h 3093"/>
                <a:gd name="T22" fmla="*/ 1 w 1577"/>
                <a:gd name="T23" fmla="*/ 0 h 3093"/>
                <a:gd name="T24" fmla="*/ 1 w 1577"/>
                <a:gd name="T25" fmla="*/ 0 h 3093"/>
                <a:gd name="T26" fmla="*/ 1 w 1577"/>
                <a:gd name="T27" fmla="*/ 0 h 3093"/>
                <a:gd name="T28" fmla="*/ 1 w 1577"/>
                <a:gd name="T29" fmla="*/ 0 h 3093"/>
                <a:gd name="T30" fmla="*/ 1 w 1577"/>
                <a:gd name="T31" fmla="*/ 0 h 3093"/>
                <a:gd name="T32" fmla="*/ 1 w 1577"/>
                <a:gd name="T33" fmla="*/ 0 h 3093"/>
                <a:gd name="T34" fmla="*/ 1 w 1577"/>
                <a:gd name="T35" fmla="*/ 0 h 3093"/>
                <a:gd name="T36" fmla="*/ 1 w 1577"/>
                <a:gd name="T37" fmla="*/ 0 h 3093"/>
                <a:gd name="T38" fmla="*/ 1 w 1577"/>
                <a:gd name="T39" fmla="*/ 0 h 3093"/>
                <a:gd name="T40" fmla="*/ 1 w 1577"/>
                <a:gd name="T41" fmla="*/ 0 h 3093"/>
                <a:gd name="T42" fmla="*/ 1 w 1577"/>
                <a:gd name="T43" fmla="*/ 0 h 3093"/>
                <a:gd name="T44" fmla="*/ 1 w 1577"/>
                <a:gd name="T45" fmla="*/ 0 h 3093"/>
                <a:gd name="T46" fmla="*/ 1 w 1577"/>
                <a:gd name="T47" fmla="*/ 0 h 3093"/>
                <a:gd name="T48" fmla="*/ 1 w 1577"/>
                <a:gd name="T49" fmla="*/ 0 h 3093"/>
                <a:gd name="T50" fmla="*/ 1 w 1577"/>
                <a:gd name="T51" fmla="*/ 0 h 3093"/>
                <a:gd name="T52" fmla="*/ 1 w 1577"/>
                <a:gd name="T53" fmla="*/ 0 h 3093"/>
                <a:gd name="T54" fmla="*/ 1 w 1577"/>
                <a:gd name="T55" fmla="*/ 0 h 3093"/>
                <a:gd name="T56" fmla="*/ 1 w 1577"/>
                <a:gd name="T57" fmla="*/ 0 h 3093"/>
                <a:gd name="T58" fmla="*/ 1 w 1577"/>
                <a:gd name="T59" fmla="*/ 0 h 3093"/>
                <a:gd name="T60" fmla="*/ 1 w 1577"/>
                <a:gd name="T61" fmla="*/ 0 h 3093"/>
                <a:gd name="T62" fmla="*/ 1 w 1577"/>
                <a:gd name="T63" fmla="*/ 0 h 3093"/>
                <a:gd name="T64" fmla="*/ 1 w 1577"/>
                <a:gd name="T65" fmla="*/ 0 h 3093"/>
                <a:gd name="T66" fmla="*/ 1 w 1577"/>
                <a:gd name="T67" fmla="*/ 0 h 30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3093"/>
                <a:gd name="T104" fmla="*/ 1577 w 1577"/>
                <a:gd name="T105" fmla="*/ 3093 h 30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3093">
                  <a:moveTo>
                    <a:pt x="31" y="3059"/>
                  </a:moveTo>
                  <a:lnTo>
                    <a:pt x="17" y="3023"/>
                  </a:lnTo>
                  <a:lnTo>
                    <a:pt x="7" y="2927"/>
                  </a:lnTo>
                  <a:lnTo>
                    <a:pt x="0" y="2628"/>
                  </a:lnTo>
                  <a:lnTo>
                    <a:pt x="14" y="2128"/>
                  </a:lnTo>
                  <a:lnTo>
                    <a:pt x="31" y="2008"/>
                  </a:lnTo>
                  <a:lnTo>
                    <a:pt x="60" y="1898"/>
                  </a:lnTo>
                  <a:lnTo>
                    <a:pt x="188" y="1667"/>
                  </a:lnTo>
                  <a:lnTo>
                    <a:pt x="260" y="1627"/>
                  </a:lnTo>
                  <a:lnTo>
                    <a:pt x="300" y="1604"/>
                  </a:lnTo>
                  <a:lnTo>
                    <a:pt x="319" y="1573"/>
                  </a:lnTo>
                  <a:lnTo>
                    <a:pt x="310" y="1541"/>
                  </a:lnTo>
                  <a:lnTo>
                    <a:pt x="291" y="1504"/>
                  </a:lnTo>
                  <a:lnTo>
                    <a:pt x="261" y="1432"/>
                  </a:lnTo>
                  <a:lnTo>
                    <a:pt x="261" y="1401"/>
                  </a:lnTo>
                  <a:lnTo>
                    <a:pt x="268" y="1365"/>
                  </a:lnTo>
                  <a:lnTo>
                    <a:pt x="288" y="1287"/>
                  </a:lnTo>
                  <a:lnTo>
                    <a:pt x="327" y="1143"/>
                  </a:lnTo>
                  <a:lnTo>
                    <a:pt x="331" y="981"/>
                  </a:lnTo>
                  <a:lnTo>
                    <a:pt x="331" y="938"/>
                  </a:lnTo>
                  <a:lnTo>
                    <a:pt x="331" y="916"/>
                  </a:lnTo>
                  <a:lnTo>
                    <a:pt x="330" y="893"/>
                  </a:lnTo>
                  <a:lnTo>
                    <a:pt x="327" y="818"/>
                  </a:lnTo>
                  <a:lnTo>
                    <a:pt x="305" y="672"/>
                  </a:lnTo>
                  <a:lnTo>
                    <a:pt x="294" y="595"/>
                  </a:lnTo>
                  <a:lnTo>
                    <a:pt x="291" y="561"/>
                  </a:lnTo>
                  <a:lnTo>
                    <a:pt x="290" y="529"/>
                  </a:lnTo>
                  <a:lnTo>
                    <a:pt x="319" y="361"/>
                  </a:lnTo>
                  <a:lnTo>
                    <a:pt x="372" y="204"/>
                  </a:lnTo>
                  <a:lnTo>
                    <a:pt x="455" y="83"/>
                  </a:lnTo>
                  <a:lnTo>
                    <a:pt x="508" y="29"/>
                  </a:lnTo>
                  <a:lnTo>
                    <a:pt x="556" y="0"/>
                  </a:lnTo>
                  <a:lnTo>
                    <a:pt x="584" y="10"/>
                  </a:lnTo>
                  <a:lnTo>
                    <a:pt x="614" y="32"/>
                  </a:lnTo>
                  <a:lnTo>
                    <a:pt x="653" y="60"/>
                  </a:lnTo>
                  <a:lnTo>
                    <a:pt x="696" y="83"/>
                  </a:lnTo>
                  <a:lnTo>
                    <a:pt x="726" y="71"/>
                  </a:lnTo>
                  <a:lnTo>
                    <a:pt x="756" y="61"/>
                  </a:lnTo>
                  <a:lnTo>
                    <a:pt x="801" y="96"/>
                  </a:lnTo>
                  <a:lnTo>
                    <a:pt x="852" y="159"/>
                  </a:lnTo>
                  <a:lnTo>
                    <a:pt x="931" y="302"/>
                  </a:lnTo>
                  <a:lnTo>
                    <a:pt x="979" y="463"/>
                  </a:lnTo>
                  <a:lnTo>
                    <a:pt x="1015" y="637"/>
                  </a:lnTo>
                  <a:lnTo>
                    <a:pt x="1058" y="987"/>
                  </a:lnTo>
                  <a:lnTo>
                    <a:pt x="1065" y="1261"/>
                  </a:lnTo>
                  <a:lnTo>
                    <a:pt x="1070" y="1357"/>
                  </a:lnTo>
                  <a:lnTo>
                    <a:pt x="1072" y="1407"/>
                  </a:lnTo>
                  <a:lnTo>
                    <a:pt x="1072" y="1430"/>
                  </a:lnTo>
                  <a:lnTo>
                    <a:pt x="1071" y="1453"/>
                  </a:lnTo>
                  <a:lnTo>
                    <a:pt x="1064" y="1488"/>
                  </a:lnTo>
                  <a:lnTo>
                    <a:pt x="1058" y="1527"/>
                  </a:lnTo>
                  <a:lnTo>
                    <a:pt x="1103" y="1595"/>
                  </a:lnTo>
                  <a:lnTo>
                    <a:pt x="1163" y="1645"/>
                  </a:lnTo>
                  <a:lnTo>
                    <a:pt x="1307" y="1773"/>
                  </a:lnTo>
                  <a:lnTo>
                    <a:pt x="1563" y="2308"/>
                  </a:lnTo>
                  <a:lnTo>
                    <a:pt x="1571" y="2422"/>
                  </a:lnTo>
                  <a:lnTo>
                    <a:pt x="1564" y="2440"/>
                  </a:lnTo>
                  <a:lnTo>
                    <a:pt x="1563" y="2473"/>
                  </a:lnTo>
                  <a:lnTo>
                    <a:pt x="1563" y="2499"/>
                  </a:lnTo>
                  <a:lnTo>
                    <a:pt x="1563" y="2516"/>
                  </a:lnTo>
                  <a:lnTo>
                    <a:pt x="1563" y="2538"/>
                  </a:lnTo>
                  <a:lnTo>
                    <a:pt x="1574" y="2869"/>
                  </a:lnTo>
                  <a:lnTo>
                    <a:pt x="1577" y="3016"/>
                  </a:lnTo>
                  <a:lnTo>
                    <a:pt x="1577" y="3041"/>
                  </a:lnTo>
                  <a:lnTo>
                    <a:pt x="1576" y="3061"/>
                  </a:lnTo>
                  <a:lnTo>
                    <a:pt x="1570" y="3080"/>
                  </a:lnTo>
                  <a:lnTo>
                    <a:pt x="763" y="3093"/>
                  </a:lnTo>
                  <a:lnTo>
                    <a:pt x="366" y="3088"/>
                  </a:lnTo>
                  <a:lnTo>
                    <a:pt x="31" y="3059"/>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4" name="Freeform 9"/>
            <p:cNvSpPr>
              <a:spLocks/>
            </p:cNvSpPr>
            <p:nvPr/>
          </p:nvSpPr>
          <p:spPr bwMode="auto">
            <a:xfrm rot="-2660175">
              <a:off x="2627" y="1712"/>
              <a:ext cx="812" cy="969"/>
            </a:xfrm>
            <a:custGeom>
              <a:avLst/>
              <a:gdLst>
                <a:gd name="T0" fmla="*/ 1 w 1623"/>
                <a:gd name="T1" fmla="*/ 0 h 2907"/>
                <a:gd name="T2" fmla="*/ 1 w 1623"/>
                <a:gd name="T3" fmla="*/ 0 h 2907"/>
                <a:gd name="T4" fmla="*/ 1 w 1623"/>
                <a:gd name="T5" fmla="*/ 0 h 2907"/>
                <a:gd name="T6" fmla="*/ 1 w 1623"/>
                <a:gd name="T7" fmla="*/ 0 h 2907"/>
                <a:gd name="T8" fmla="*/ 1 w 1623"/>
                <a:gd name="T9" fmla="*/ 0 h 2907"/>
                <a:gd name="T10" fmla="*/ 1 w 1623"/>
                <a:gd name="T11" fmla="*/ 0 h 2907"/>
                <a:gd name="T12" fmla="*/ 1 w 1623"/>
                <a:gd name="T13" fmla="*/ 0 h 2907"/>
                <a:gd name="T14" fmla="*/ 1 w 1623"/>
                <a:gd name="T15" fmla="*/ 0 h 2907"/>
                <a:gd name="T16" fmla="*/ 1 w 1623"/>
                <a:gd name="T17" fmla="*/ 0 h 2907"/>
                <a:gd name="T18" fmla="*/ 1 w 1623"/>
                <a:gd name="T19" fmla="*/ 0 h 2907"/>
                <a:gd name="T20" fmla="*/ 1 w 1623"/>
                <a:gd name="T21" fmla="*/ 0 h 2907"/>
                <a:gd name="T22" fmla="*/ 1 w 1623"/>
                <a:gd name="T23" fmla="*/ 0 h 2907"/>
                <a:gd name="T24" fmla="*/ 1 w 1623"/>
                <a:gd name="T25" fmla="*/ 0 h 2907"/>
                <a:gd name="T26" fmla="*/ 1 w 1623"/>
                <a:gd name="T27" fmla="*/ 0 h 2907"/>
                <a:gd name="T28" fmla="*/ 1 w 1623"/>
                <a:gd name="T29" fmla="*/ 0 h 2907"/>
                <a:gd name="T30" fmla="*/ 1 w 1623"/>
                <a:gd name="T31" fmla="*/ 0 h 2907"/>
                <a:gd name="T32" fmla="*/ 1 w 1623"/>
                <a:gd name="T33" fmla="*/ 0 h 2907"/>
                <a:gd name="T34" fmla="*/ 1 w 1623"/>
                <a:gd name="T35" fmla="*/ 0 h 2907"/>
                <a:gd name="T36" fmla="*/ 1 w 1623"/>
                <a:gd name="T37" fmla="*/ 0 h 2907"/>
                <a:gd name="T38" fmla="*/ 1 w 1623"/>
                <a:gd name="T39" fmla="*/ 0 h 2907"/>
                <a:gd name="T40" fmla="*/ 1 w 1623"/>
                <a:gd name="T41" fmla="*/ 0 h 2907"/>
                <a:gd name="T42" fmla="*/ 1 w 1623"/>
                <a:gd name="T43" fmla="*/ 0 h 2907"/>
                <a:gd name="T44" fmla="*/ 1 w 1623"/>
                <a:gd name="T45" fmla="*/ 0 h 2907"/>
                <a:gd name="T46" fmla="*/ 1 w 1623"/>
                <a:gd name="T47" fmla="*/ 0 h 2907"/>
                <a:gd name="T48" fmla="*/ 1 w 1623"/>
                <a:gd name="T49" fmla="*/ 0 h 2907"/>
                <a:gd name="T50" fmla="*/ 1 w 1623"/>
                <a:gd name="T51" fmla="*/ 0 h 2907"/>
                <a:gd name="T52" fmla="*/ 1 w 1623"/>
                <a:gd name="T53" fmla="*/ 0 h 2907"/>
                <a:gd name="T54" fmla="*/ 1 w 1623"/>
                <a:gd name="T55" fmla="*/ 0 h 2907"/>
                <a:gd name="T56" fmla="*/ 1 w 1623"/>
                <a:gd name="T57" fmla="*/ 0 h 2907"/>
                <a:gd name="T58" fmla="*/ 1 w 1623"/>
                <a:gd name="T59" fmla="*/ 0 h 2907"/>
                <a:gd name="T60" fmla="*/ 1 w 1623"/>
                <a:gd name="T61" fmla="*/ 0 h 2907"/>
                <a:gd name="T62" fmla="*/ 1 w 1623"/>
                <a:gd name="T63" fmla="*/ 0 h 2907"/>
                <a:gd name="T64" fmla="*/ 1 w 1623"/>
                <a:gd name="T65" fmla="*/ 0 h 2907"/>
                <a:gd name="T66" fmla="*/ 1 w 1623"/>
                <a:gd name="T67" fmla="*/ 0 h 2907"/>
                <a:gd name="T68" fmla="*/ 1 w 1623"/>
                <a:gd name="T69" fmla="*/ 0 h 2907"/>
                <a:gd name="T70" fmla="*/ 1 w 1623"/>
                <a:gd name="T71" fmla="*/ 0 h 2907"/>
                <a:gd name="T72" fmla="*/ 1 w 1623"/>
                <a:gd name="T73" fmla="*/ 0 h 2907"/>
                <a:gd name="T74" fmla="*/ 1 w 1623"/>
                <a:gd name="T75" fmla="*/ 0 h 2907"/>
                <a:gd name="T76" fmla="*/ 0 w 1623"/>
                <a:gd name="T77" fmla="*/ 0 h 2907"/>
                <a:gd name="T78" fmla="*/ 1 w 1623"/>
                <a:gd name="T79" fmla="*/ 0 h 2907"/>
                <a:gd name="T80" fmla="*/ 1 w 1623"/>
                <a:gd name="T81" fmla="*/ 0 h 2907"/>
                <a:gd name="T82" fmla="*/ 1 w 1623"/>
                <a:gd name="T83" fmla="*/ 0 h 290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23"/>
                <a:gd name="T127" fmla="*/ 0 h 2907"/>
                <a:gd name="T128" fmla="*/ 1623 w 1623"/>
                <a:gd name="T129" fmla="*/ 2907 h 290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23" h="2907">
                  <a:moveTo>
                    <a:pt x="1538" y="2864"/>
                  </a:moveTo>
                  <a:lnTo>
                    <a:pt x="1570" y="2852"/>
                  </a:lnTo>
                  <a:lnTo>
                    <a:pt x="1595" y="2816"/>
                  </a:lnTo>
                  <a:lnTo>
                    <a:pt x="1620" y="2688"/>
                  </a:lnTo>
                  <a:lnTo>
                    <a:pt x="1623" y="2604"/>
                  </a:lnTo>
                  <a:lnTo>
                    <a:pt x="1623" y="2558"/>
                  </a:lnTo>
                  <a:lnTo>
                    <a:pt x="1621" y="2506"/>
                  </a:lnTo>
                  <a:lnTo>
                    <a:pt x="1601" y="2289"/>
                  </a:lnTo>
                  <a:lnTo>
                    <a:pt x="1522" y="1849"/>
                  </a:lnTo>
                  <a:lnTo>
                    <a:pt x="1475" y="1668"/>
                  </a:lnTo>
                  <a:lnTo>
                    <a:pt x="1427" y="1542"/>
                  </a:lnTo>
                  <a:lnTo>
                    <a:pt x="1372" y="1499"/>
                  </a:lnTo>
                  <a:lnTo>
                    <a:pt x="1308" y="1470"/>
                  </a:lnTo>
                  <a:lnTo>
                    <a:pt x="1128" y="1365"/>
                  </a:lnTo>
                  <a:lnTo>
                    <a:pt x="1022" y="1305"/>
                  </a:lnTo>
                  <a:lnTo>
                    <a:pt x="966" y="1266"/>
                  </a:lnTo>
                  <a:lnTo>
                    <a:pt x="927" y="1219"/>
                  </a:lnTo>
                  <a:lnTo>
                    <a:pt x="913" y="1131"/>
                  </a:lnTo>
                  <a:lnTo>
                    <a:pt x="913" y="1109"/>
                  </a:lnTo>
                  <a:lnTo>
                    <a:pt x="913" y="1083"/>
                  </a:lnTo>
                  <a:lnTo>
                    <a:pt x="922" y="1040"/>
                  </a:lnTo>
                  <a:lnTo>
                    <a:pt x="947" y="940"/>
                  </a:lnTo>
                  <a:lnTo>
                    <a:pt x="1012" y="869"/>
                  </a:lnTo>
                  <a:lnTo>
                    <a:pt x="1034" y="758"/>
                  </a:lnTo>
                  <a:lnTo>
                    <a:pt x="1047" y="640"/>
                  </a:lnTo>
                  <a:lnTo>
                    <a:pt x="1043" y="615"/>
                  </a:lnTo>
                  <a:lnTo>
                    <a:pt x="1032" y="596"/>
                  </a:lnTo>
                  <a:lnTo>
                    <a:pt x="1016" y="549"/>
                  </a:lnTo>
                  <a:lnTo>
                    <a:pt x="1016" y="481"/>
                  </a:lnTo>
                  <a:lnTo>
                    <a:pt x="1012" y="393"/>
                  </a:lnTo>
                  <a:lnTo>
                    <a:pt x="984" y="241"/>
                  </a:lnTo>
                  <a:lnTo>
                    <a:pt x="909" y="133"/>
                  </a:lnTo>
                  <a:lnTo>
                    <a:pt x="817" y="52"/>
                  </a:lnTo>
                  <a:lnTo>
                    <a:pt x="725" y="17"/>
                  </a:lnTo>
                  <a:lnTo>
                    <a:pt x="630" y="0"/>
                  </a:lnTo>
                  <a:lnTo>
                    <a:pt x="614" y="1"/>
                  </a:lnTo>
                  <a:lnTo>
                    <a:pt x="595" y="8"/>
                  </a:lnTo>
                  <a:lnTo>
                    <a:pt x="553" y="36"/>
                  </a:lnTo>
                  <a:lnTo>
                    <a:pt x="480" y="99"/>
                  </a:lnTo>
                  <a:lnTo>
                    <a:pt x="446" y="192"/>
                  </a:lnTo>
                  <a:lnTo>
                    <a:pt x="418" y="299"/>
                  </a:lnTo>
                  <a:lnTo>
                    <a:pt x="412" y="352"/>
                  </a:lnTo>
                  <a:lnTo>
                    <a:pt x="416" y="433"/>
                  </a:lnTo>
                  <a:lnTo>
                    <a:pt x="421" y="515"/>
                  </a:lnTo>
                  <a:lnTo>
                    <a:pt x="422" y="549"/>
                  </a:lnTo>
                  <a:lnTo>
                    <a:pt x="422" y="576"/>
                  </a:lnTo>
                  <a:lnTo>
                    <a:pt x="409" y="596"/>
                  </a:lnTo>
                  <a:lnTo>
                    <a:pt x="400" y="602"/>
                  </a:lnTo>
                  <a:lnTo>
                    <a:pt x="395" y="618"/>
                  </a:lnTo>
                  <a:lnTo>
                    <a:pt x="420" y="830"/>
                  </a:lnTo>
                  <a:lnTo>
                    <a:pt x="453" y="887"/>
                  </a:lnTo>
                  <a:lnTo>
                    <a:pt x="488" y="927"/>
                  </a:lnTo>
                  <a:lnTo>
                    <a:pt x="525" y="1015"/>
                  </a:lnTo>
                  <a:lnTo>
                    <a:pt x="535" y="1035"/>
                  </a:lnTo>
                  <a:lnTo>
                    <a:pt x="542" y="1123"/>
                  </a:lnTo>
                  <a:lnTo>
                    <a:pt x="542" y="1203"/>
                  </a:lnTo>
                  <a:lnTo>
                    <a:pt x="507" y="1236"/>
                  </a:lnTo>
                  <a:lnTo>
                    <a:pt x="445" y="1266"/>
                  </a:lnTo>
                  <a:lnTo>
                    <a:pt x="418" y="1274"/>
                  </a:lnTo>
                  <a:lnTo>
                    <a:pt x="398" y="1274"/>
                  </a:lnTo>
                  <a:lnTo>
                    <a:pt x="377" y="1274"/>
                  </a:lnTo>
                  <a:lnTo>
                    <a:pt x="338" y="1272"/>
                  </a:lnTo>
                  <a:lnTo>
                    <a:pt x="322" y="1272"/>
                  </a:lnTo>
                  <a:lnTo>
                    <a:pt x="307" y="1272"/>
                  </a:lnTo>
                  <a:lnTo>
                    <a:pt x="292" y="1272"/>
                  </a:lnTo>
                  <a:lnTo>
                    <a:pt x="270" y="1272"/>
                  </a:lnTo>
                  <a:lnTo>
                    <a:pt x="214" y="1262"/>
                  </a:lnTo>
                  <a:lnTo>
                    <a:pt x="159" y="1255"/>
                  </a:lnTo>
                  <a:lnTo>
                    <a:pt x="137" y="1253"/>
                  </a:lnTo>
                  <a:lnTo>
                    <a:pt x="118" y="1255"/>
                  </a:lnTo>
                  <a:lnTo>
                    <a:pt x="108" y="1284"/>
                  </a:lnTo>
                  <a:lnTo>
                    <a:pt x="103" y="1344"/>
                  </a:lnTo>
                  <a:lnTo>
                    <a:pt x="89" y="1448"/>
                  </a:lnTo>
                  <a:lnTo>
                    <a:pt x="60" y="1532"/>
                  </a:lnTo>
                  <a:lnTo>
                    <a:pt x="42" y="1626"/>
                  </a:lnTo>
                  <a:lnTo>
                    <a:pt x="4" y="2101"/>
                  </a:lnTo>
                  <a:lnTo>
                    <a:pt x="0" y="2553"/>
                  </a:lnTo>
                  <a:lnTo>
                    <a:pt x="0" y="2780"/>
                  </a:lnTo>
                  <a:lnTo>
                    <a:pt x="4" y="2880"/>
                  </a:lnTo>
                  <a:lnTo>
                    <a:pt x="305" y="2903"/>
                  </a:lnTo>
                  <a:lnTo>
                    <a:pt x="477" y="2907"/>
                  </a:lnTo>
                  <a:lnTo>
                    <a:pt x="568" y="2907"/>
                  </a:lnTo>
                  <a:lnTo>
                    <a:pt x="615" y="2907"/>
                  </a:lnTo>
                  <a:lnTo>
                    <a:pt x="664" y="2907"/>
                  </a:lnTo>
                  <a:lnTo>
                    <a:pt x="1538" y="2864"/>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5" name="Freeform 10"/>
            <p:cNvSpPr>
              <a:spLocks/>
            </p:cNvSpPr>
            <p:nvPr/>
          </p:nvSpPr>
          <p:spPr bwMode="auto">
            <a:xfrm>
              <a:off x="1546" y="1992"/>
              <a:ext cx="820" cy="1005"/>
            </a:xfrm>
            <a:custGeom>
              <a:avLst/>
              <a:gdLst>
                <a:gd name="T0" fmla="*/ 1 w 1639"/>
                <a:gd name="T1" fmla="*/ 0 h 3014"/>
                <a:gd name="T2" fmla="*/ 1 w 1639"/>
                <a:gd name="T3" fmla="*/ 0 h 3014"/>
                <a:gd name="T4" fmla="*/ 0 w 1639"/>
                <a:gd name="T5" fmla="*/ 0 h 3014"/>
                <a:gd name="T6" fmla="*/ 1 w 1639"/>
                <a:gd name="T7" fmla="*/ 0 h 3014"/>
                <a:gd name="T8" fmla="*/ 1 w 1639"/>
                <a:gd name="T9" fmla="*/ 0 h 3014"/>
                <a:gd name="T10" fmla="*/ 1 w 1639"/>
                <a:gd name="T11" fmla="*/ 0 h 3014"/>
                <a:gd name="T12" fmla="*/ 1 w 1639"/>
                <a:gd name="T13" fmla="*/ 0 h 3014"/>
                <a:gd name="T14" fmla="*/ 1 w 1639"/>
                <a:gd name="T15" fmla="*/ 0 h 3014"/>
                <a:gd name="T16" fmla="*/ 1 w 1639"/>
                <a:gd name="T17" fmla="*/ 0 h 3014"/>
                <a:gd name="T18" fmla="*/ 1 w 1639"/>
                <a:gd name="T19" fmla="*/ 0 h 3014"/>
                <a:gd name="T20" fmla="*/ 1 w 1639"/>
                <a:gd name="T21" fmla="*/ 0 h 3014"/>
                <a:gd name="T22" fmla="*/ 1 w 1639"/>
                <a:gd name="T23" fmla="*/ 0 h 3014"/>
                <a:gd name="T24" fmla="*/ 1 w 1639"/>
                <a:gd name="T25" fmla="*/ 0 h 3014"/>
                <a:gd name="T26" fmla="*/ 1 w 1639"/>
                <a:gd name="T27" fmla="*/ 0 h 3014"/>
                <a:gd name="T28" fmla="*/ 1 w 1639"/>
                <a:gd name="T29" fmla="*/ 0 h 3014"/>
                <a:gd name="T30" fmla="*/ 1 w 1639"/>
                <a:gd name="T31" fmla="*/ 0 h 3014"/>
                <a:gd name="T32" fmla="*/ 1 w 1639"/>
                <a:gd name="T33" fmla="*/ 0 h 3014"/>
                <a:gd name="T34" fmla="*/ 1 w 1639"/>
                <a:gd name="T35" fmla="*/ 0 h 3014"/>
                <a:gd name="T36" fmla="*/ 1 w 1639"/>
                <a:gd name="T37" fmla="*/ 0 h 3014"/>
                <a:gd name="T38" fmla="*/ 1 w 1639"/>
                <a:gd name="T39" fmla="*/ 0 h 3014"/>
                <a:gd name="T40" fmla="*/ 1 w 1639"/>
                <a:gd name="T41" fmla="*/ 0 h 3014"/>
                <a:gd name="T42" fmla="*/ 1 w 1639"/>
                <a:gd name="T43" fmla="*/ 0 h 3014"/>
                <a:gd name="T44" fmla="*/ 1 w 1639"/>
                <a:gd name="T45" fmla="*/ 0 h 3014"/>
                <a:gd name="T46" fmla="*/ 1 w 1639"/>
                <a:gd name="T47" fmla="*/ 0 h 3014"/>
                <a:gd name="T48" fmla="*/ 1 w 1639"/>
                <a:gd name="T49" fmla="*/ 0 h 3014"/>
                <a:gd name="T50" fmla="*/ 1 w 1639"/>
                <a:gd name="T51" fmla="*/ 0 h 3014"/>
                <a:gd name="T52" fmla="*/ 1 w 1639"/>
                <a:gd name="T53" fmla="*/ 0 h 3014"/>
                <a:gd name="T54" fmla="*/ 1 w 1639"/>
                <a:gd name="T55" fmla="*/ 0 h 3014"/>
                <a:gd name="T56" fmla="*/ 1 w 1639"/>
                <a:gd name="T57" fmla="*/ 0 h 3014"/>
                <a:gd name="T58" fmla="*/ 1 w 1639"/>
                <a:gd name="T59" fmla="*/ 0 h 3014"/>
                <a:gd name="T60" fmla="*/ 1 w 1639"/>
                <a:gd name="T61" fmla="*/ 0 h 3014"/>
                <a:gd name="T62" fmla="*/ 1 w 1639"/>
                <a:gd name="T63" fmla="*/ 0 h 3014"/>
                <a:gd name="T64" fmla="*/ 1 w 1639"/>
                <a:gd name="T65" fmla="*/ 0 h 3014"/>
                <a:gd name="T66" fmla="*/ 1 w 1639"/>
                <a:gd name="T67" fmla="*/ 0 h 30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9"/>
                <a:gd name="T103" fmla="*/ 0 h 3014"/>
                <a:gd name="T104" fmla="*/ 1639 w 1639"/>
                <a:gd name="T105" fmla="*/ 3014 h 301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9" h="3014">
                  <a:moveTo>
                    <a:pt x="156" y="3014"/>
                  </a:moveTo>
                  <a:lnTo>
                    <a:pt x="9" y="2958"/>
                  </a:lnTo>
                  <a:lnTo>
                    <a:pt x="0" y="1901"/>
                  </a:lnTo>
                  <a:lnTo>
                    <a:pt x="118" y="1674"/>
                  </a:lnTo>
                  <a:lnTo>
                    <a:pt x="316" y="1573"/>
                  </a:lnTo>
                  <a:lnTo>
                    <a:pt x="427" y="1488"/>
                  </a:lnTo>
                  <a:lnTo>
                    <a:pt x="551" y="1415"/>
                  </a:lnTo>
                  <a:lnTo>
                    <a:pt x="597" y="1310"/>
                  </a:lnTo>
                  <a:lnTo>
                    <a:pt x="606" y="1251"/>
                  </a:lnTo>
                  <a:lnTo>
                    <a:pt x="590" y="1184"/>
                  </a:lnTo>
                  <a:lnTo>
                    <a:pt x="499" y="1155"/>
                  </a:lnTo>
                  <a:lnTo>
                    <a:pt x="433" y="885"/>
                  </a:lnTo>
                  <a:lnTo>
                    <a:pt x="472" y="514"/>
                  </a:lnTo>
                  <a:lnTo>
                    <a:pt x="506" y="243"/>
                  </a:lnTo>
                  <a:lnTo>
                    <a:pt x="620" y="59"/>
                  </a:lnTo>
                  <a:lnTo>
                    <a:pt x="699" y="0"/>
                  </a:lnTo>
                  <a:lnTo>
                    <a:pt x="769" y="13"/>
                  </a:lnTo>
                  <a:lnTo>
                    <a:pt x="838" y="26"/>
                  </a:lnTo>
                  <a:lnTo>
                    <a:pt x="869" y="0"/>
                  </a:lnTo>
                  <a:lnTo>
                    <a:pt x="1020" y="118"/>
                  </a:lnTo>
                  <a:lnTo>
                    <a:pt x="1136" y="455"/>
                  </a:lnTo>
                  <a:lnTo>
                    <a:pt x="1215" y="750"/>
                  </a:lnTo>
                  <a:lnTo>
                    <a:pt x="1215" y="1013"/>
                  </a:lnTo>
                  <a:lnTo>
                    <a:pt x="1136" y="1189"/>
                  </a:lnTo>
                  <a:lnTo>
                    <a:pt x="1049" y="1262"/>
                  </a:lnTo>
                  <a:lnTo>
                    <a:pt x="1080" y="1333"/>
                  </a:lnTo>
                  <a:lnTo>
                    <a:pt x="1228" y="1465"/>
                  </a:lnTo>
                  <a:lnTo>
                    <a:pt x="1414" y="1488"/>
                  </a:lnTo>
                  <a:lnTo>
                    <a:pt x="1518" y="1561"/>
                  </a:lnTo>
                  <a:lnTo>
                    <a:pt x="1602" y="1631"/>
                  </a:lnTo>
                  <a:lnTo>
                    <a:pt x="1632" y="1801"/>
                  </a:lnTo>
                  <a:lnTo>
                    <a:pt x="1639" y="1940"/>
                  </a:lnTo>
                  <a:lnTo>
                    <a:pt x="1527" y="3013"/>
                  </a:lnTo>
                  <a:lnTo>
                    <a:pt x="156" y="3014"/>
                  </a:lnTo>
                  <a:close/>
                </a:path>
              </a:pathLst>
            </a:custGeom>
            <a:solidFill>
              <a:srgbClr val="808080"/>
            </a:solidFill>
            <a:ln w="1588">
              <a:solidFill>
                <a:srgbClr val="919191"/>
              </a:solidFill>
              <a:round/>
              <a:headEnd/>
              <a:tailEnd/>
            </a:ln>
          </p:spPr>
          <p:txBody>
            <a:bodyPr/>
            <a:lstStyle/>
            <a:p>
              <a:endParaRPr lang="en-GB"/>
            </a:p>
          </p:txBody>
        </p:sp>
        <p:sp>
          <p:nvSpPr>
            <p:cNvPr id="19466" name="Freeform 11"/>
            <p:cNvSpPr>
              <a:spLocks/>
            </p:cNvSpPr>
            <p:nvPr/>
          </p:nvSpPr>
          <p:spPr bwMode="auto">
            <a:xfrm>
              <a:off x="2825" y="1953"/>
              <a:ext cx="882" cy="924"/>
            </a:xfrm>
            <a:custGeom>
              <a:avLst/>
              <a:gdLst>
                <a:gd name="T0" fmla="*/ 0 w 1765"/>
                <a:gd name="T1" fmla="*/ 0 h 2774"/>
                <a:gd name="T2" fmla="*/ 0 w 1765"/>
                <a:gd name="T3" fmla="*/ 0 h 2774"/>
                <a:gd name="T4" fmla="*/ 0 w 1765"/>
                <a:gd name="T5" fmla="*/ 0 h 2774"/>
                <a:gd name="T6" fmla="*/ 0 w 1765"/>
                <a:gd name="T7" fmla="*/ 0 h 2774"/>
                <a:gd name="T8" fmla="*/ 0 w 1765"/>
                <a:gd name="T9" fmla="*/ 0 h 2774"/>
                <a:gd name="T10" fmla="*/ 0 w 1765"/>
                <a:gd name="T11" fmla="*/ 0 h 2774"/>
                <a:gd name="T12" fmla="*/ 0 w 1765"/>
                <a:gd name="T13" fmla="*/ 0 h 2774"/>
                <a:gd name="T14" fmla="*/ 0 w 1765"/>
                <a:gd name="T15" fmla="*/ 0 h 2774"/>
                <a:gd name="T16" fmla="*/ 0 w 1765"/>
                <a:gd name="T17" fmla="*/ 0 h 2774"/>
                <a:gd name="T18" fmla="*/ 0 w 1765"/>
                <a:gd name="T19" fmla="*/ 0 h 2774"/>
                <a:gd name="T20" fmla="*/ 0 w 1765"/>
                <a:gd name="T21" fmla="*/ 0 h 2774"/>
                <a:gd name="T22" fmla="*/ 0 w 1765"/>
                <a:gd name="T23" fmla="*/ 0 h 2774"/>
                <a:gd name="T24" fmla="*/ 0 w 1765"/>
                <a:gd name="T25" fmla="*/ 0 h 2774"/>
                <a:gd name="T26" fmla="*/ 0 w 1765"/>
                <a:gd name="T27" fmla="*/ 0 h 2774"/>
                <a:gd name="T28" fmla="*/ 0 w 1765"/>
                <a:gd name="T29" fmla="*/ 0 h 2774"/>
                <a:gd name="T30" fmla="*/ 0 w 1765"/>
                <a:gd name="T31" fmla="*/ 0 h 2774"/>
                <a:gd name="T32" fmla="*/ 0 w 1765"/>
                <a:gd name="T33" fmla="*/ 0 h 2774"/>
                <a:gd name="T34" fmla="*/ 0 w 1765"/>
                <a:gd name="T35" fmla="*/ 0 h 2774"/>
                <a:gd name="T36" fmla="*/ 0 w 1765"/>
                <a:gd name="T37" fmla="*/ 0 h 2774"/>
                <a:gd name="T38" fmla="*/ 0 w 1765"/>
                <a:gd name="T39" fmla="*/ 0 h 2774"/>
                <a:gd name="T40" fmla="*/ 0 w 1765"/>
                <a:gd name="T41" fmla="*/ 0 h 2774"/>
                <a:gd name="T42" fmla="*/ 0 w 1765"/>
                <a:gd name="T43" fmla="*/ 0 h 2774"/>
                <a:gd name="T44" fmla="*/ 0 w 1765"/>
                <a:gd name="T45" fmla="*/ 0 h 2774"/>
                <a:gd name="T46" fmla="*/ 0 w 1765"/>
                <a:gd name="T47" fmla="*/ 0 h 2774"/>
                <a:gd name="T48" fmla="*/ 0 w 1765"/>
                <a:gd name="T49" fmla="*/ 0 h 2774"/>
                <a:gd name="T50" fmla="*/ 0 w 1765"/>
                <a:gd name="T51" fmla="*/ 0 h 2774"/>
                <a:gd name="T52" fmla="*/ 0 w 1765"/>
                <a:gd name="T53" fmla="*/ 0 h 2774"/>
                <a:gd name="T54" fmla="*/ 0 w 1765"/>
                <a:gd name="T55" fmla="*/ 0 h 2774"/>
                <a:gd name="T56" fmla="*/ 0 w 1765"/>
                <a:gd name="T57" fmla="*/ 0 h 2774"/>
                <a:gd name="T58" fmla="*/ 0 w 1765"/>
                <a:gd name="T59" fmla="*/ 0 h 2774"/>
                <a:gd name="T60" fmla="*/ 0 w 1765"/>
                <a:gd name="T61" fmla="*/ 0 h 2774"/>
                <a:gd name="T62" fmla="*/ 0 w 1765"/>
                <a:gd name="T63" fmla="*/ 0 h 2774"/>
                <a:gd name="T64" fmla="*/ 0 w 1765"/>
                <a:gd name="T65" fmla="*/ 0 h 2774"/>
                <a:gd name="T66" fmla="*/ 0 w 1765"/>
                <a:gd name="T67" fmla="*/ 0 h 2774"/>
                <a:gd name="T68" fmla="*/ 0 w 1765"/>
                <a:gd name="T69" fmla="*/ 0 h 2774"/>
                <a:gd name="T70" fmla="*/ 0 w 1765"/>
                <a:gd name="T71" fmla="*/ 0 h 2774"/>
                <a:gd name="T72" fmla="*/ 0 w 1765"/>
                <a:gd name="T73" fmla="*/ 0 h 2774"/>
                <a:gd name="T74" fmla="*/ 0 w 1765"/>
                <a:gd name="T75" fmla="*/ 0 h 277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65"/>
                <a:gd name="T115" fmla="*/ 0 h 2774"/>
                <a:gd name="T116" fmla="*/ 1765 w 1765"/>
                <a:gd name="T117" fmla="*/ 2774 h 277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65" h="2774">
                  <a:moveTo>
                    <a:pt x="0" y="2722"/>
                  </a:moveTo>
                  <a:lnTo>
                    <a:pt x="81" y="1843"/>
                  </a:lnTo>
                  <a:lnTo>
                    <a:pt x="127" y="1713"/>
                  </a:lnTo>
                  <a:lnTo>
                    <a:pt x="198" y="1528"/>
                  </a:lnTo>
                  <a:lnTo>
                    <a:pt x="282" y="1507"/>
                  </a:lnTo>
                  <a:lnTo>
                    <a:pt x="446" y="1473"/>
                  </a:lnTo>
                  <a:lnTo>
                    <a:pt x="525" y="1425"/>
                  </a:lnTo>
                  <a:lnTo>
                    <a:pt x="591" y="1367"/>
                  </a:lnTo>
                  <a:lnTo>
                    <a:pt x="617" y="1208"/>
                  </a:lnTo>
                  <a:lnTo>
                    <a:pt x="538" y="996"/>
                  </a:lnTo>
                  <a:lnTo>
                    <a:pt x="485" y="977"/>
                  </a:lnTo>
                  <a:lnTo>
                    <a:pt x="438" y="748"/>
                  </a:lnTo>
                  <a:lnTo>
                    <a:pt x="470" y="689"/>
                  </a:lnTo>
                  <a:lnTo>
                    <a:pt x="454" y="462"/>
                  </a:lnTo>
                  <a:lnTo>
                    <a:pt x="460" y="248"/>
                  </a:lnTo>
                  <a:lnTo>
                    <a:pt x="518" y="164"/>
                  </a:lnTo>
                  <a:lnTo>
                    <a:pt x="634" y="20"/>
                  </a:lnTo>
                  <a:lnTo>
                    <a:pt x="727" y="0"/>
                  </a:lnTo>
                  <a:lnTo>
                    <a:pt x="850" y="0"/>
                  </a:lnTo>
                  <a:lnTo>
                    <a:pt x="945" y="57"/>
                  </a:lnTo>
                  <a:lnTo>
                    <a:pt x="1024" y="164"/>
                  </a:lnTo>
                  <a:lnTo>
                    <a:pt x="1078" y="340"/>
                  </a:lnTo>
                  <a:lnTo>
                    <a:pt x="1090" y="495"/>
                  </a:lnTo>
                  <a:lnTo>
                    <a:pt x="1090" y="628"/>
                  </a:lnTo>
                  <a:lnTo>
                    <a:pt x="1138" y="651"/>
                  </a:lnTo>
                  <a:lnTo>
                    <a:pt x="1122" y="865"/>
                  </a:lnTo>
                  <a:lnTo>
                    <a:pt x="1054" y="902"/>
                  </a:lnTo>
                  <a:lnTo>
                    <a:pt x="1038" y="1032"/>
                  </a:lnTo>
                  <a:lnTo>
                    <a:pt x="1013" y="1178"/>
                  </a:lnTo>
                  <a:lnTo>
                    <a:pt x="1031" y="1292"/>
                  </a:lnTo>
                  <a:lnTo>
                    <a:pt x="1118" y="1367"/>
                  </a:lnTo>
                  <a:lnTo>
                    <a:pt x="1233" y="1411"/>
                  </a:lnTo>
                  <a:lnTo>
                    <a:pt x="1397" y="1447"/>
                  </a:lnTo>
                  <a:lnTo>
                    <a:pt x="1512" y="1458"/>
                  </a:lnTo>
                  <a:lnTo>
                    <a:pt x="1575" y="1578"/>
                  </a:lnTo>
                  <a:lnTo>
                    <a:pt x="1622" y="1687"/>
                  </a:lnTo>
                  <a:lnTo>
                    <a:pt x="1765" y="2774"/>
                  </a:lnTo>
                  <a:lnTo>
                    <a:pt x="0" y="2722"/>
                  </a:lnTo>
                  <a:close/>
                </a:path>
              </a:pathLst>
            </a:custGeom>
            <a:solidFill>
              <a:srgbClr val="808080"/>
            </a:solidFill>
            <a:ln w="1588">
              <a:solidFill>
                <a:srgbClr val="919191"/>
              </a:solidFill>
              <a:round/>
              <a:headEnd/>
              <a:tailEnd/>
            </a:ln>
          </p:spPr>
          <p:txBody>
            <a:bodyPr/>
            <a:lstStyle/>
            <a:p>
              <a:endParaRPr lang="en-GB"/>
            </a:p>
          </p:txBody>
        </p:sp>
        <p:sp>
          <p:nvSpPr>
            <p:cNvPr id="19467" name="Freeform 12"/>
            <p:cNvSpPr>
              <a:spLocks/>
            </p:cNvSpPr>
            <p:nvPr/>
          </p:nvSpPr>
          <p:spPr bwMode="auto">
            <a:xfrm>
              <a:off x="2464" y="2105"/>
              <a:ext cx="814" cy="1037"/>
            </a:xfrm>
            <a:custGeom>
              <a:avLst/>
              <a:gdLst>
                <a:gd name="T0" fmla="*/ 1 w 1626"/>
                <a:gd name="T1" fmla="*/ 0 h 3111"/>
                <a:gd name="T2" fmla="*/ 0 w 1626"/>
                <a:gd name="T3" fmla="*/ 0 h 3111"/>
                <a:gd name="T4" fmla="*/ 1 w 1626"/>
                <a:gd name="T5" fmla="*/ 0 h 3111"/>
                <a:gd name="T6" fmla="*/ 1 w 1626"/>
                <a:gd name="T7" fmla="*/ 0 h 3111"/>
                <a:gd name="T8" fmla="*/ 1 w 1626"/>
                <a:gd name="T9" fmla="*/ 0 h 3111"/>
                <a:gd name="T10" fmla="*/ 1 w 1626"/>
                <a:gd name="T11" fmla="*/ 0 h 3111"/>
                <a:gd name="T12" fmla="*/ 1 w 1626"/>
                <a:gd name="T13" fmla="*/ 0 h 3111"/>
                <a:gd name="T14" fmla="*/ 1 w 1626"/>
                <a:gd name="T15" fmla="*/ 0 h 3111"/>
                <a:gd name="T16" fmla="*/ 1 w 1626"/>
                <a:gd name="T17" fmla="*/ 0 h 3111"/>
                <a:gd name="T18" fmla="*/ 1 w 1626"/>
                <a:gd name="T19" fmla="*/ 0 h 3111"/>
                <a:gd name="T20" fmla="*/ 1 w 1626"/>
                <a:gd name="T21" fmla="*/ 0 h 3111"/>
                <a:gd name="T22" fmla="*/ 1 w 1626"/>
                <a:gd name="T23" fmla="*/ 0 h 3111"/>
                <a:gd name="T24" fmla="*/ 1 w 1626"/>
                <a:gd name="T25" fmla="*/ 0 h 3111"/>
                <a:gd name="T26" fmla="*/ 1 w 1626"/>
                <a:gd name="T27" fmla="*/ 0 h 3111"/>
                <a:gd name="T28" fmla="*/ 1 w 1626"/>
                <a:gd name="T29" fmla="*/ 0 h 3111"/>
                <a:gd name="T30" fmla="*/ 1 w 1626"/>
                <a:gd name="T31" fmla="*/ 0 h 3111"/>
                <a:gd name="T32" fmla="*/ 1 w 1626"/>
                <a:gd name="T33" fmla="*/ 0 h 3111"/>
                <a:gd name="T34" fmla="*/ 1 w 1626"/>
                <a:gd name="T35" fmla="*/ 0 h 3111"/>
                <a:gd name="T36" fmla="*/ 1 w 1626"/>
                <a:gd name="T37" fmla="*/ 0 h 3111"/>
                <a:gd name="T38" fmla="*/ 1 w 1626"/>
                <a:gd name="T39" fmla="*/ 0 h 3111"/>
                <a:gd name="T40" fmla="*/ 1 w 1626"/>
                <a:gd name="T41" fmla="*/ 0 h 3111"/>
                <a:gd name="T42" fmla="*/ 1 w 1626"/>
                <a:gd name="T43" fmla="*/ 0 h 3111"/>
                <a:gd name="T44" fmla="*/ 1 w 1626"/>
                <a:gd name="T45" fmla="*/ 0 h 3111"/>
                <a:gd name="T46" fmla="*/ 1 w 1626"/>
                <a:gd name="T47" fmla="*/ 0 h 3111"/>
                <a:gd name="T48" fmla="*/ 1 w 1626"/>
                <a:gd name="T49" fmla="*/ 0 h 3111"/>
                <a:gd name="T50" fmla="*/ 1 w 1626"/>
                <a:gd name="T51" fmla="*/ 0 h 3111"/>
                <a:gd name="T52" fmla="*/ 1 w 1626"/>
                <a:gd name="T53" fmla="*/ 0 h 3111"/>
                <a:gd name="T54" fmla="*/ 1 w 1626"/>
                <a:gd name="T55" fmla="*/ 0 h 3111"/>
                <a:gd name="T56" fmla="*/ 1 w 1626"/>
                <a:gd name="T57" fmla="*/ 0 h 3111"/>
                <a:gd name="T58" fmla="*/ 1 w 1626"/>
                <a:gd name="T59" fmla="*/ 0 h 3111"/>
                <a:gd name="T60" fmla="*/ 1 w 1626"/>
                <a:gd name="T61" fmla="*/ 0 h 3111"/>
                <a:gd name="T62" fmla="*/ 1 w 1626"/>
                <a:gd name="T63" fmla="*/ 0 h 3111"/>
                <a:gd name="T64" fmla="*/ 1 w 1626"/>
                <a:gd name="T65" fmla="*/ 0 h 3111"/>
                <a:gd name="T66" fmla="*/ 1 w 1626"/>
                <a:gd name="T67" fmla="*/ 0 h 3111"/>
                <a:gd name="T68" fmla="*/ 1 w 1626"/>
                <a:gd name="T69" fmla="*/ 0 h 3111"/>
                <a:gd name="T70" fmla="*/ 1 w 1626"/>
                <a:gd name="T71" fmla="*/ 0 h 3111"/>
                <a:gd name="T72" fmla="*/ 1 w 1626"/>
                <a:gd name="T73" fmla="*/ 0 h 31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26"/>
                <a:gd name="T112" fmla="*/ 0 h 3111"/>
                <a:gd name="T113" fmla="*/ 1626 w 1626"/>
                <a:gd name="T114" fmla="*/ 3111 h 31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26" h="3111">
                  <a:moveTo>
                    <a:pt x="31" y="3081"/>
                  </a:moveTo>
                  <a:lnTo>
                    <a:pt x="17" y="3045"/>
                  </a:lnTo>
                  <a:lnTo>
                    <a:pt x="7" y="2945"/>
                  </a:lnTo>
                  <a:lnTo>
                    <a:pt x="0" y="2643"/>
                  </a:lnTo>
                  <a:lnTo>
                    <a:pt x="14" y="2143"/>
                  </a:lnTo>
                  <a:lnTo>
                    <a:pt x="31" y="2023"/>
                  </a:lnTo>
                  <a:lnTo>
                    <a:pt x="59" y="1911"/>
                  </a:lnTo>
                  <a:lnTo>
                    <a:pt x="135" y="1837"/>
                  </a:lnTo>
                  <a:lnTo>
                    <a:pt x="268" y="1733"/>
                  </a:lnTo>
                  <a:lnTo>
                    <a:pt x="403" y="1632"/>
                  </a:lnTo>
                  <a:lnTo>
                    <a:pt x="483" y="1557"/>
                  </a:lnTo>
                  <a:lnTo>
                    <a:pt x="460" y="1521"/>
                  </a:lnTo>
                  <a:lnTo>
                    <a:pt x="383" y="1456"/>
                  </a:lnTo>
                  <a:lnTo>
                    <a:pt x="302" y="1389"/>
                  </a:lnTo>
                  <a:lnTo>
                    <a:pt x="263" y="1337"/>
                  </a:lnTo>
                  <a:lnTo>
                    <a:pt x="269" y="1319"/>
                  </a:lnTo>
                  <a:lnTo>
                    <a:pt x="286" y="1316"/>
                  </a:lnTo>
                  <a:lnTo>
                    <a:pt x="300" y="1313"/>
                  </a:lnTo>
                  <a:lnTo>
                    <a:pt x="306" y="1294"/>
                  </a:lnTo>
                  <a:lnTo>
                    <a:pt x="301" y="1259"/>
                  </a:lnTo>
                  <a:lnTo>
                    <a:pt x="291" y="1251"/>
                  </a:lnTo>
                  <a:lnTo>
                    <a:pt x="284" y="1242"/>
                  </a:lnTo>
                  <a:lnTo>
                    <a:pt x="283" y="1231"/>
                  </a:lnTo>
                  <a:lnTo>
                    <a:pt x="284" y="1207"/>
                  </a:lnTo>
                  <a:lnTo>
                    <a:pt x="313" y="1015"/>
                  </a:lnTo>
                  <a:lnTo>
                    <a:pt x="330" y="907"/>
                  </a:lnTo>
                  <a:lnTo>
                    <a:pt x="334" y="862"/>
                  </a:lnTo>
                  <a:lnTo>
                    <a:pt x="336" y="825"/>
                  </a:lnTo>
                  <a:lnTo>
                    <a:pt x="313" y="679"/>
                  </a:lnTo>
                  <a:lnTo>
                    <a:pt x="301" y="602"/>
                  </a:lnTo>
                  <a:lnTo>
                    <a:pt x="297" y="568"/>
                  </a:lnTo>
                  <a:lnTo>
                    <a:pt x="297" y="537"/>
                  </a:lnTo>
                  <a:lnTo>
                    <a:pt x="328" y="365"/>
                  </a:lnTo>
                  <a:lnTo>
                    <a:pt x="380" y="207"/>
                  </a:lnTo>
                  <a:lnTo>
                    <a:pt x="467" y="82"/>
                  </a:lnTo>
                  <a:lnTo>
                    <a:pt x="521" y="29"/>
                  </a:lnTo>
                  <a:lnTo>
                    <a:pt x="571" y="0"/>
                  </a:lnTo>
                  <a:lnTo>
                    <a:pt x="602" y="13"/>
                  </a:lnTo>
                  <a:lnTo>
                    <a:pt x="632" y="39"/>
                  </a:lnTo>
                  <a:lnTo>
                    <a:pt x="716" y="85"/>
                  </a:lnTo>
                  <a:lnTo>
                    <a:pt x="746" y="74"/>
                  </a:lnTo>
                  <a:lnTo>
                    <a:pt x="778" y="62"/>
                  </a:lnTo>
                  <a:lnTo>
                    <a:pt x="825" y="97"/>
                  </a:lnTo>
                  <a:lnTo>
                    <a:pt x="878" y="160"/>
                  </a:lnTo>
                  <a:lnTo>
                    <a:pt x="961" y="305"/>
                  </a:lnTo>
                  <a:lnTo>
                    <a:pt x="1008" y="468"/>
                  </a:lnTo>
                  <a:lnTo>
                    <a:pt x="1045" y="643"/>
                  </a:lnTo>
                  <a:lnTo>
                    <a:pt x="1089" y="994"/>
                  </a:lnTo>
                  <a:lnTo>
                    <a:pt x="1098" y="1270"/>
                  </a:lnTo>
                  <a:lnTo>
                    <a:pt x="1103" y="1366"/>
                  </a:lnTo>
                  <a:lnTo>
                    <a:pt x="1105" y="1421"/>
                  </a:lnTo>
                  <a:lnTo>
                    <a:pt x="1105" y="1444"/>
                  </a:lnTo>
                  <a:lnTo>
                    <a:pt x="1104" y="1467"/>
                  </a:lnTo>
                  <a:lnTo>
                    <a:pt x="1096" y="1501"/>
                  </a:lnTo>
                  <a:lnTo>
                    <a:pt x="1089" y="1538"/>
                  </a:lnTo>
                  <a:lnTo>
                    <a:pt x="1105" y="1571"/>
                  </a:lnTo>
                  <a:lnTo>
                    <a:pt x="1135" y="1606"/>
                  </a:lnTo>
                  <a:lnTo>
                    <a:pt x="1196" y="1658"/>
                  </a:lnTo>
                  <a:lnTo>
                    <a:pt x="1348" y="1785"/>
                  </a:lnTo>
                  <a:lnTo>
                    <a:pt x="1612" y="2325"/>
                  </a:lnTo>
                  <a:lnTo>
                    <a:pt x="1619" y="2437"/>
                  </a:lnTo>
                  <a:lnTo>
                    <a:pt x="1612" y="2454"/>
                  </a:lnTo>
                  <a:lnTo>
                    <a:pt x="1611" y="2487"/>
                  </a:lnTo>
                  <a:lnTo>
                    <a:pt x="1611" y="2513"/>
                  </a:lnTo>
                  <a:lnTo>
                    <a:pt x="1612" y="2552"/>
                  </a:lnTo>
                  <a:lnTo>
                    <a:pt x="1623" y="2887"/>
                  </a:lnTo>
                  <a:lnTo>
                    <a:pt x="1626" y="3034"/>
                  </a:lnTo>
                  <a:lnTo>
                    <a:pt x="1626" y="3059"/>
                  </a:lnTo>
                  <a:lnTo>
                    <a:pt x="1625" y="3079"/>
                  </a:lnTo>
                  <a:lnTo>
                    <a:pt x="1619" y="3098"/>
                  </a:lnTo>
                  <a:lnTo>
                    <a:pt x="787" y="3111"/>
                  </a:lnTo>
                  <a:lnTo>
                    <a:pt x="577" y="3111"/>
                  </a:lnTo>
                  <a:lnTo>
                    <a:pt x="476" y="3111"/>
                  </a:lnTo>
                  <a:lnTo>
                    <a:pt x="377" y="3108"/>
                  </a:lnTo>
                  <a:lnTo>
                    <a:pt x="31" y="3081"/>
                  </a:lnTo>
                  <a:close/>
                </a:path>
              </a:pathLst>
            </a:cu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8" name="Freeform 13"/>
            <p:cNvSpPr>
              <a:spLocks/>
            </p:cNvSpPr>
            <p:nvPr/>
          </p:nvSpPr>
          <p:spPr bwMode="auto">
            <a:xfrm>
              <a:off x="3226" y="2092"/>
              <a:ext cx="838" cy="1067"/>
            </a:xfrm>
            <a:custGeom>
              <a:avLst/>
              <a:gdLst>
                <a:gd name="T0" fmla="*/ 1 w 1675"/>
                <a:gd name="T1" fmla="*/ 0 h 3203"/>
                <a:gd name="T2" fmla="*/ 1 w 1675"/>
                <a:gd name="T3" fmla="*/ 0 h 3203"/>
                <a:gd name="T4" fmla="*/ 1 w 1675"/>
                <a:gd name="T5" fmla="*/ 0 h 3203"/>
                <a:gd name="T6" fmla="*/ 1 w 1675"/>
                <a:gd name="T7" fmla="*/ 0 h 3203"/>
                <a:gd name="T8" fmla="*/ 1 w 1675"/>
                <a:gd name="T9" fmla="*/ 0 h 3203"/>
                <a:gd name="T10" fmla="*/ 1 w 1675"/>
                <a:gd name="T11" fmla="*/ 0 h 3203"/>
                <a:gd name="T12" fmla="*/ 1 w 1675"/>
                <a:gd name="T13" fmla="*/ 0 h 3203"/>
                <a:gd name="T14" fmla="*/ 1 w 1675"/>
                <a:gd name="T15" fmla="*/ 0 h 3203"/>
                <a:gd name="T16" fmla="*/ 1 w 1675"/>
                <a:gd name="T17" fmla="*/ 0 h 3203"/>
                <a:gd name="T18" fmla="*/ 1 w 1675"/>
                <a:gd name="T19" fmla="*/ 0 h 3203"/>
                <a:gd name="T20" fmla="*/ 1 w 1675"/>
                <a:gd name="T21" fmla="*/ 0 h 3203"/>
                <a:gd name="T22" fmla="*/ 1 w 1675"/>
                <a:gd name="T23" fmla="*/ 0 h 3203"/>
                <a:gd name="T24" fmla="*/ 1 w 1675"/>
                <a:gd name="T25" fmla="*/ 0 h 3203"/>
                <a:gd name="T26" fmla="*/ 1 w 1675"/>
                <a:gd name="T27" fmla="*/ 0 h 3203"/>
                <a:gd name="T28" fmla="*/ 1 w 1675"/>
                <a:gd name="T29" fmla="*/ 0 h 3203"/>
                <a:gd name="T30" fmla="*/ 1 w 1675"/>
                <a:gd name="T31" fmla="*/ 0 h 3203"/>
                <a:gd name="T32" fmla="*/ 1 w 1675"/>
                <a:gd name="T33" fmla="*/ 0 h 3203"/>
                <a:gd name="T34" fmla="*/ 1 w 1675"/>
                <a:gd name="T35" fmla="*/ 0 h 3203"/>
                <a:gd name="T36" fmla="*/ 1 w 1675"/>
                <a:gd name="T37" fmla="*/ 0 h 3203"/>
                <a:gd name="T38" fmla="*/ 1 w 1675"/>
                <a:gd name="T39" fmla="*/ 0 h 3203"/>
                <a:gd name="T40" fmla="*/ 1 w 1675"/>
                <a:gd name="T41" fmla="*/ 0 h 3203"/>
                <a:gd name="T42" fmla="*/ 1 w 1675"/>
                <a:gd name="T43" fmla="*/ 0 h 3203"/>
                <a:gd name="T44" fmla="*/ 1 w 1675"/>
                <a:gd name="T45" fmla="*/ 0 h 3203"/>
                <a:gd name="T46" fmla="*/ 1 w 1675"/>
                <a:gd name="T47" fmla="*/ 0 h 3203"/>
                <a:gd name="T48" fmla="*/ 1 w 1675"/>
                <a:gd name="T49" fmla="*/ 0 h 3203"/>
                <a:gd name="T50" fmla="*/ 1 w 1675"/>
                <a:gd name="T51" fmla="*/ 0 h 3203"/>
                <a:gd name="T52" fmla="*/ 1 w 1675"/>
                <a:gd name="T53" fmla="*/ 0 h 3203"/>
                <a:gd name="T54" fmla="*/ 1 w 1675"/>
                <a:gd name="T55" fmla="*/ 0 h 3203"/>
                <a:gd name="T56" fmla="*/ 1 w 1675"/>
                <a:gd name="T57" fmla="*/ 0 h 3203"/>
                <a:gd name="T58" fmla="*/ 1 w 1675"/>
                <a:gd name="T59" fmla="*/ 0 h 3203"/>
                <a:gd name="T60" fmla="*/ 1 w 1675"/>
                <a:gd name="T61" fmla="*/ 0 h 3203"/>
                <a:gd name="T62" fmla="*/ 1 w 1675"/>
                <a:gd name="T63" fmla="*/ 0 h 3203"/>
                <a:gd name="T64" fmla="*/ 1 w 1675"/>
                <a:gd name="T65" fmla="*/ 0 h 3203"/>
                <a:gd name="T66" fmla="*/ 1 w 1675"/>
                <a:gd name="T67" fmla="*/ 0 h 3203"/>
                <a:gd name="T68" fmla="*/ 1 w 1675"/>
                <a:gd name="T69" fmla="*/ 0 h 3203"/>
                <a:gd name="T70" fmla="*/ 1 w 1675"/>
                <a:gd name="T71" fmla="*/ 0 h 3203"/>
                <a:gd name="T72" fmla="*/ 1 w 1675"/>
                <a:gd name="T73" fmla="*/ 0 h 3203"/>
                <a:gd name="T74" fmla="*/ 1 w 1675"/>
                <a:gd name="T75" fmla="*/ 0 h 3203"/>
                <a:gd name="T76" fmla="*/ 1 w 1675"/>
                <a:gd name="T77" fmla="*/ 0 h 3203"/>
                <a:gd name="T78" fmla="*/ 1 w 1675"/>
                <a:gd name="T79" fmla="*/ 0 h 3203"/>
                <a:gd name="T80" fmla="*/ 1 w 1675"/>
                <a:gd name="T81" fmla="*/ 0 h 3203"/>
                <a:gd name="T82" fmla="*/ 1 w 1675"/>
                <a:gd name="T83" fmla="*/ 0 h 32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75"/>
                <a:gd name="T127" fmla="*/ 0 h 3203"/>
                <a:gd name="T128" fmla="*/ 1675 w 1675"/>
                <a:gd name="T129" fmla="*/ 3203 h 32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75" h="3203">
                  <a:moveTo>
                    <a:pt x="1588" y="3157"/>
                  </a:moveTo>
                  <a:lnTo>
                    <a:pt x="1620" y="3144"/>
                  </a:lnTo>
                  <a:lnTo>
                    <a:pt x="1645" y="3104"/>
                  </a:lnTo>
                  <a:lnTo>
                    <a:pt x="1672" y="2962"/>
                  </a:lnTo>
                  <a:lnTo>
                    <a:pt x="1675" y="2870"/>
                  </a:lnTo>
                  <a:lnTo>
                    <a:pt x="1675" y="2818"/>
                  </a:lnTo>
                  <a:lnTo>
                    <a:pt x="1673" y="2762"/>
                  </a:lnTo>
                  <a:lnTo>
                    <a:pt x="1653" y="2522"/>
                  </a:lnTo>
                  <a:lnTo>
                    <a:pt x="1572" y="2036"/>
                  </a:lnTo>
                  <a:lnTo>
                    <a:pt x="1523" y="1840"/>
                  </a:lnTo>
                  <a:lnTo>
                    <a:pt x="1474" y="1701"/>
                  </a:lnTo>
                  <a:lnTo>
                    <a:pt x="1453" y="1673"/>
                  </a:lnTo>
                  <a:lnTo>
                    <a:pt x="1418" y="1651"/>
                  </a:lnTo>
                  <a:lnTo>
                    <a:pt x="1351" y="1619"/>
                  </a:lnTo>
                  <a:lnTo>
                    <a:pt x="1164" y="1505"/>
                  </a:lnTo>
                  <a:lnTo>
                    <a:pt x="1056" y="1437"/>
                  </a:lnTo>
                  <a:lnTo>
                    <a:pt x="1000" y="1394"/>
                  </a:lnTo>
                  <a:lnTo>
                    <a:pt x="960" y="1342"/>
                  </a:lnTo>
                  <a:lnTo>
                    <a:pt x="941" y="1226"/>
                  </a:lnTo>
                  <a:lnTo>
                    <a:pt x="941" y="1193"/>
                  </a:lnTo>
                  <a:lnTo>
                    <a:pt x="941" y="1158"/>
                  </a:lnTo>
                  <a:lnTo>
                    <a:pt x="951" y="1105"/>
                  </a:lnTo>
                  <a:lnTo>
                    <a:pt x="1024" y="966"/>
                  </a:lnTo>
                  <a:lnTo>
                    <a:pt x="1058" y="836"/>
                  </a:lnTo>
                  <a:lnTo>
                    <a:pt x="1080" y="703"/>
                  </a:lnTo>
                  <a:lnTo>
                    <a:pt x="1077" y="676"/>
                  </a:lnTo>
                  <a:lnTo>
                    <a:pt x="1067" y="656"/>
                  </a:lnTo>
                  <a:lnTo>
                    <a:pt x="1050" y="604"/>
                  </a:lnTo>
                  <a:lnTo>
                    <a:pt x="1050" y="526"/>
                  </a:lnTo>
                  <a:lnTo>
                    <a:pt x="1045" y="429"/>
                  </a:lnTo>
                  <a:lnTo>
                    <a:pt x="1016" y="261"/>
                  </a:lnTo>
                  <a:lnTo>
                    <a:pt x="987" y="205"/>
                  </a:lnTo>
                  <a:lnTo>
                    <a:pt x="940" y="143"/>
                  </a:lnTo>
                  <a:lnTo>
                    <a:pt x="842" y="52"/>
                  </a:lnTo>
                  <a:lnTo>
                    <a:pt x="749" y="17"/>
                  </a:lnTo>
                  <a:lnTo>
                    <a:pt x="650" y="0"/>
                  </a:lnTo>
                  <a:lnTo>
                    <a:pt x="634" y="1"/>
                  </a:lnTo>
                  <a:lnTo>
                    <a:pt x="615" y="10"/>
                  </a:lnTo>
                  <a:lnTo>
                    <a:pt x="573" y="39"/>
                  </a:lnTo>
                  <a:lnTo>
                    <a:pt x="497" y="110"/>
                  </a:lnTo>
                  <a:lnTo>
                    <a:pt x="462" y="195"/>
                  </a:lnTo>
                  <a:lnTo>
                    <a:pt x="429" y="292"/>
                  </a:lnTo>
                  <a:lnTo>
                    <a:pt x="423" y="352"/>
                  </a:lnTo>
                  <a:lnTo>
                    <a:pt x="423" y="393"/>
                  </a:lnTo>
                  <a:lnTo>
                    <a:pt x="423" y="415"/>
                  </a:lnTo>
                  <a:lnTo>
                    <a:pt x="423" y="441"/>
                  </a:lnTo>
                  <a:lnTo>
                    <a:pt x="425" y="532"/>
                  </a:lnTo>
                  <a:lnTo>
                    <a:pt x="425" y="569"/>
                  </a:lnTo>
                  <a:lnTo>
                    <a:pt x="424" y="599"/>
                  </a:lnTo>
                  <a:lnTo>
                    <a:pt x="405" y="644"/>
                  </a:lnTo>
                  <a:lnTo>
                    <a:pt x="386" y="689"/>
                  </a:lnTo>
                  <a:lnTo>
                    <a:pt x="415" y="880"/>
                  </a:lnTo>
                  <a:lnTo>
                    <a:pt x="450" y="963"/>
                  </a:lnTo>
                  <a:lnTo>
                    <a:pt x="486" y="1040"/>
                  </a:lnTo>
                  <a:lnTo>
                    <a:pt x="516" y="1193"/>
                  </a:lnTo>
                  <a:lnTo>
                    <a:pt x="530" y="1232"/>
                  </a:lnTo>
                  <a:lnTo>
                    <a:pt x="575" y="1317"/>
                  </a:lnTo>
                  <a:lnTo>
                    <a:pt x="531" y="1356"/>
                  </a:lnTo>
                  <a:lnTo>
                    <a:pt x="461" y="1397"/>
                  </a:lnTo>
                  <a:lnTo>
                    <a:pt x="431" y="1401"/>
                  </a:lnTo>
                  <a:lnTo>
                    <a:pt x="391" y="1392"/>
                  </a:lnTo>
                  <a:lnTo>
                    <a:pt x="353" y="1381"/>
                  </a:lnTo>
                  <a:lnTo>
                    <a:pt x="321" y="1378"/>
                  </a:lnTo>
                  <a:lnTo>
                    <a:pt x="282" y="1382"/>
                  </a:lnTo>
                  <a:lnTo>
                    <a:pt x="254" y="1382"/>
                  </a:lnTo>
                  <a:lnTo>
                    <a:pt x="239" y="1382"/>
                  </a:lnTo>
                  <a:lnTo>
                    <a:pt x="224" y="1381"/>
                  </a:lnTo>
                  <a:lnTo>
                    <a:pt x="165" y="1379"/>
                  </a:lnTo>
                  <a:lnTo>
                    <a:pt x="142" y="1379"/>
                  </a:lnTo>
                  <a:lnTo>
                    <a:pt x="123" y="1385"/>
                  </a:lnTo>
                  <a:lnTo>
                    <a:pt x="112" y="1417"/>
                  </a:lnTo>
                  <a:lnTo>
                    <a:pt x="107" y="1482"/>
                  </a:lnTo>
                  <a:lnTo>
                    <a:pt x="94" y="1593"/>
                  </a:lnTo>
                  <a:lnTo>
                    <a:pt x="64" y="1686"/>
                  </a:lnTo>
                  <a:lnTo>
                    <a:pt x="46" y="1789"/>
                  </a:lnTo>
                  <a:lnTo>
                    <a:pt x="3" y="2317"/>
                  </a:lnTo>
                  <a:lnTo>
                    <a:pt x="0" y="2815"/>
                  </a:lnTo>
                  <a:lnTo>
                    <a:pt x="3" y="3176"/>
                  </a:lnTo>
                  <a:lnTo>
                    <a:pt x="316" y="3199"/>
                  </a:lnTo>
                  <a:lnTo>
                    <a:pt x="493" y="3203"/>
                  </a:lnTo>
                  <a:lnTo>
                    <a:pt x="587" y="3203"/>
                  </a:lnTo>
                  <a:lnTo>
                    <a:pt x="636" y="3203"/>
                  </a:lnTo>
                  <a:lnTo>
                    <a:pt x="686" y="3203"/>
                  </a:lnTo>
                  <a:lnTo>
                    <a:pt x="1588" y="3157"/>
                  </a:lnTo>
                  <a:close/>
                </a:path>
              </a:pathLst>
            </a:cu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9" name="Freeform 14"/>
            <p:cNvSpPr>
              <a:spLocks/>
            </p:cNvSpPr>
            <p:nvPr/>
          </p:nvSpPr>
          <p:spPr bwMode="auto">
            <a:xfrm>
              <a:off x="1547" y="2214"/>
              <a:ext cx="811" cy="966"/>
            </a:xfrm>
            <a:custGeom>
              <a:avLst/>
              <a:gdLst>
                <a:gd name="T0" fmla="*/ 1 w 1621"/>
                <a:gd name="T1" fmla="*/ 0 h 2897"/>
                <a:gd name="T2" fmla="*/ 1 w 1621"/>
                <a:gd name="T3" fmla="*/ 0 h 2897"/>
                <a:gd name="T4" fmla="*/ 1 w 1621"/>
                <a:gd name="T5" fmla="*/ 0 h 2897"/>
                <a:gd name="T6" fmla="*/ 1 w 1621"/>
                <a:gd name="T7" fmla="*/ 0 h 2897"/>
                <a:gd name="T8" fmla="*/ 1 w 1621"/>
                <a:gd name="T9" fmla="*/ 0 h 2897"/>
                <a:gd name="T10" fmla="*/ 1 w 1621"/>
                <a:gd name="T11" fmla="*/ 0 h 2897"/>
                <a:gd name="T12" fmla="*/ 1 w 1621"/>
                <a:gd name="T13" fmla="*/ 0 h 2897"/>
                <a:gd name="T14" fmla="*/ 1 w 1621"/>
                <a:gd name="T15" fmla="*/ 0 h 2897"/>
                <a:gd name="T16" fmla="*/ 1 w 1621"/>
                <a:gd name="T17" fmla="*/ 0 h 2897"/>
                <a:gd name="T18" fmla="*/ 1 w 1621"/>
                <a:gd name="T19" fmla="*/ 0 h 2897"/>
                <a:gd name="T20" fmla="*/ 1 w 1621"/>
                <a:gd name="T21" fmla="*/ 0 h 2897"/>
                <a:gd name="T22" fmla="*/ 1 w 1621"/>
                <a:gd name="T23" fmla="*/ 0 h 2897"/>
                <a:gd name="T24" fmla="*/ 1 w 1621"/>
                <a:gd name="T25" fmla="*/ 0 h 2897"/>
                <a:gd name="T26" fmla="*/ 1 w 1621"/>
                <a:gd name="T27" fmla="*/ 0 h 2897"/>
                <a:gd name="T28" fmla="*/ 1 w 1621"/>
                <a:gd name="T29" fmla="*/ 0 h 2897"/>
                <a:gd name="T30" fmla="*/ 1 w 1621"/>
                <a:gd name="T31" fmla="*/ 0 h 2897"/>
                <a:gd name="T32" fmla="*/ 1 w 1621"/>
                <a:gd name="T33" fmla="*/ 0 h 2897"/>
                <a:gd name="T34" fmla="*/ 1 w 1621"/>
                <a:gd name="T35" fmla="*/ 0 h 2897"/>
                <a:gd name="T36" fmla="*/ 1 w 1621"/>
                <a:gd name="T37" fmla="*/ 0 h 2897"/>
                <a:gd name="T38" fmla="*/ 1 w 1621"/>
                <a:gd name="T39" fmla="*/ 0 h 2897"/>
                <a:gd name="T40" fmla="*/ 1 w 1621"/>
                <a:gd name="T41" fmla="*/ 0 h 2897"/>
                <a:gd name="T42" fmla="*/ 1 w 1621"/>
                <a:gd name="T43" fmla="*/ 0 h 2897"/>
                <a:gd name="T44" fmla="*/ 1 w 1621"/>
                <a:gd name="T45" fmla="*/ 0 h 2897"/>
                <a:gd name="T46" fmla="*/ 1 w 1621"/>
                <a:gd name="T47" fmla="*/ 0 h 2897"/>
                <a:gd name="T48" fmla="*/ 1 w 1621"/>
                <a:gd name="T49" fmla="*/ 0 h 2897"/>
                <a:gd name="T50" fmla="*/ 1 w 1621"/>
                <a:gd name="T51" fmla="*/ 0 h 2897"/>
                <a:gd name="T52" fmla="*/ 1 w 1621"/>
                <a:gd name="T53" fmla="*/ 0 h 2897"/>
                <a:gd name="T54" fmla="*/ 1 w 1621"/>
                <a:gd name="T55" fmla="*/ 0 h 2897"/>
                <a:gd name="T56" fmla="*/ 1 w 1621"/>
                <a:gd name="T57" fmla="*/ 0 h 2897"/>
                <a:gd name="T58" fmla="*/ 1 w 1621"/>
                <a:gd name="T59" fmla="*/ 0 h 2897"/>
                <a:gd name="T60" fmla="*/ 1 w 1621"/>
                <a:gd name="T61" fmla="*/ 0 h 2897"/>
                <a:gd name="T62" fmla="*/ 0 w 1621"/>
                <a:gd name="T63" fmla="*/ 0 h 2897"/>
                <a:gd name="T64" fmla="*/ 1 w 1621"/>
                <a:gd name="T65" fmla="*/ 0 h 2897"/>
                <a:gd name="T66" fmla="*/ 1 w 1621"/>
                <a:gd name="T67" fmla="*/ 0 h 2897"/>
                <a:gd name="T68" fmla="*/ 1 w 1621"/>
                <a:gd name="T69" fmla="*/ 0 h 2897"/>
                <a:gd name="T70" fmla="*/ 1 w 1621"/>
                <a:gd name="T71" fmla="*/ 0 h 28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21"/>
                <a:gd name="T109" fmla="*/ 0 h 2897"/>
                <a:gd name="T110" fmla="*/ 1621 w 1621"/>
                <a:gd name="T111" fmla="*/ 2897 h 28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21" h="2897">
                  <a:moveTo>
                    <a:pt x="1621" y="2890"/>
                  </a:moveTo>
                  <a:lnTo>
                    <a:pt x="1621" y="2770"/>
                  </a:lnTo>
                  <a:lnTo>
                    <a:pt x="1617" y="2614"/>
                  </a:lnTo>
                  <a:lnTo>
                    <a:pt x="1595" y="2246"/>
                  </a:lnTo>
                  <a:lnTo>
                    <a:pt x="1553" y="1882"/>
                  </a:lnTo>
                  <a:lnTo>
                    <a:pt x="1522" y="1733"/>
                  </a:lnTo>
                  <a:lnTo>
                    <a:pt x="1481" y="1619"/>
                  </a:lnTo>
                  <a:lnTo>
                    <a:pt x="1431" y="1539"/>
                  </a:lnTo>
                  <a:lnTo>
                    <a:pt x="1368" y="1473"/>
                  </a:lnTo>
                  <a:lnTo>
                    <a:pt x="1275" y="1440"/>
                  </a:lnTo>
                  <a:lnTo>
                    <a:pt x="1181" y="1407"/>
                  </a:lnTo>
                  <a:lnTo>
                    <a:pt x="1052" y="1342"/>
                  </a:lnTo>
                  <a:lnTo>
                    <a:pt x="981" y="1300"/>
                  </a:lnTo>
                  <a:lnTo>
                    <a:pt x="937" y="1249"/>
                  </a:lnTo>
                  <a:lnTo>
                    <a:pt x="920" y="1197"/>
                  </a:lnTo>
                  <a:lnTo>
                    <a:pt x="920" y="1171"/>
                  </a:lnTo>
                  <a:lnTo>
                    <a:pt x="929" y="1139"/>
                  </a:lnTo>
                  <a:lnTo>
                    <a:pt x="1021" y="955"/>
                  </a:lnTo>
                  <a:lnTo>
                    <a:pt x="1055" y="851"/>
                  </a:lnTo>
                  <a:lnTo>
                    <a:pt x="1078" y="738"/>
                  </a:lnTo>
                  <a:lnTo>
                    <a:pt x="1078" y="700"/>
                  </a:lnTo>
                  <a:lnTo>
                    <a:pt x="1078" y="676"/>
                  </a:lnTo>
                  <a:lnTo>
                    <a:pt x="1076" y="645"/>
                  </a:lnTo>
                  <a:lnTo>
                    <a:pt x="1067" y="505"/>
                  </a:lnTo>
                  <a:lnTo>
                    <a:pt x="1034" y="279"/>
                  </a:lnTo>
                  <a:lnTo>
                    <a:pt x="939" y="128"/>
                  </a:lnTo>
                  <a:lnTo>
                    <a:pt x="826" y="7"/>
                  </a:lnTo>
                  <a:lnTo>
                    <a:pt x="808" y="3"/>
                  </a:lnTo>
                  <a:lnTo>
                    <a:pt x="787" y="1"/>
                  </a:lnTo>
                  <a:lnTo>
                    <a:pt x="743" y="16"/>
                  </a:lnTo>
                  <a:lnTo>
                    <a:pt x="716" y="37"/>
                  </a:lnTo>
                  <a:lnTo>
                    <a:pt x="723" y="53"/>
                  </a:lnTo>
                  <a:lnTo>
                    <a:pt x="695" y="22"/>
                  </a:lnTo>
                  <a:lnTo>
                    <a:pt x="657" y="3"/>
                  </a:lnTo>
                  <a:lnTo>
                    <a:pt x="638" y="0"/>
                  </a:lnTo>
                  <a:lnTo>
                    <a:pt x="621" y="10"/>
                  </a:lnTo>
                  <a:lnTo>
                    <a:pt x="533" y="108"/>
                  </a:lnTo>
                  <a:lnTo>
                    <a:pt x="451" y="222"/>
                  </a:lnTo>
                  <a:lnTo>
                    <a:pt x="442" y="416"/>
                  </a:lnTo>
                  <a:lnTo>
                    <a:pt x="442" y="540"/>
                  </a:lnTo>
                  <a:lnTo>
                    <a:pt x="439" y="621"/>
                  </a:lnTo>
                  <a:lnTo>
                    <a:pt x="423" y="661"/>
                  </a:lnTo>
                  <a:lnTo>
                    <a:pt x="408" y="703"/>
                  </a:lnTo>
                  <a:lnTo>
                    <a:pt x="408" y="731"/>
                  </a:lnTo>
                  <a:lnTo>
                    <a:pt x="405" y="752"/>
                  </a:lnTo>
                  <a:lnTo>
                    <a:pt x="405" y="773"/>
                  </a:lnTo>
                  <a:lnTo>
                    <a:pt x="406" y="804"/>
                  </a:lnTo>
                  <a:lnTo>
                    <a:pt x="442" y="875"/>
                  </a:lnTo>
                  <a:lnTo>
                    <a:pt x="480" y="947"/>
                  </a:lnTo>
                  <a:lnTo>
                    <a:pt x="528" y="1072"/>
                  </a:lnTo>
                  <a:lnTo>
                    <a:pt x="545" y="1135"/>
                  </a:lnTo>
                  <a:lnTo>
                    <a:pt x="542" y="1164"/>
                  </a:lnTo>
                  <a:lnTo>
                    <a:pt x="544" y="1190"/>
                  </a:lnTo>
                  <a:lnTo>
                    <a:pt x="545" y="1228"/>
                  </a:lnTo>
                  <a:lnTo>
                    <a:pt x="539" y="1265"/>
                  </a:lnTo>
                  <a:lnTo>
                    <a:pt x="521" y="1293"/>
                  </a:lnTo>
                  <a:lnTo>
                    <a:pt x="414" y="1373"/>
                  </a:lnTo>
                  <a:lnTo>
                    <a:pt x="315" y="1379"/>
                  </a:lnTo>
                  <a:lnTo>
                    <a:pt x="198" y="1401"/>
                  </a:lnTo>
                  <a:lnTo>
                    <a:pt x="74" y="1493"/>
                  </a:lnTo>
                  <a:lnTo>
                    <a:pt x="41" y="1626"/>
                  </a:lnTo>
                  <a:lnTo>
                    <a:pt x="20" y="1771"/>
                  </a:lnTo>
                  <a:lnTo>
                    <a:pt x="8" y="2012"/>
                  </a:lnTo>
                  <a:lnTo>
                    <a:pt x="0" y="2260"/>
                  </a:lnTo>
                  <a:lnTo>
                    <a:pt x="10" y="2569"/>
                  </a:lnTo>
                  <a:lnTo>
                    <a:pt x="18" y="2735"/>
                  </a:lnTo>
                  <a:lnTo>
                    <a:pt x="19" y="2812"/>
                  </a:lnTo>
                  <a:lnTo>
                    <a:pt x="19" y="2847"/>
                  </a:lnTo>
                  <a:lnTo>
                    <a:pt x="20" y="2883"/>
                  </a:lnTo>
                  <a:lnTo>
                    <a:pt x="819" y="2897"/>
                  </a:lnTo>
                  <a:lnTo>
                    <a:pt x="1370" y="2897"/>
                  </a:lnTo>
                  <a:lnTo>
                    <a:pt x="1621" y="2890"/>
                  </a:lnTo>
                  <a:close/>
                </a:path>
              </a:pathLst>
            </a:cu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70" name="Freeform 15"/>
            <p:cNvSpPr>
              <a:spLocks/>
            </p:cNvSpPr>
            <p:nvPr/>
          </p:nvSpPr>
          <p:spPr bwMode="auto">
            <a:xfrm>
              <a:off x="2014" y="2446"/>
              <a:ext cx="784" cy="733"/>
            </a:xfrm>
            <a:custGeom>
              <a:avLst/>
              <a:gdLst>
                <a:gd name="T0" fmla="*/ 0 w 1568"/>
                <a:gd name="T1" fmla="*/ 0 h 2197"/>
                <a:gd name="T2" fmla="*/ 1 w 1568"/>
                <a:gd name="T3" fmla="*/ 0 h 2197"/>
                <a:gd name="T4" fmla="*/ 1 w 1568"/>
                <a:gd name="T5" fmla="*/ 0 h 2197"/>
                <a:gd name="T6" fmla="*/ 1 w 1568"/>
                <a:gd name="T7" fmla="*/ 0 h 2197"/>
                <a:gd name="T8" fmla="*/ 1 w 1568"/>
                <a:gd name="T9" fmla="*/ 0 h 2197"/>
                <a:gd name="T10" fmla="*/ 1 w 1568"/>
                <a:gd name="T11" fmla="*/ 0 h 2197"/>
                <a:gd name="T12" fmla="*/ 1 w 1568"/>
                <a:gd name="T13" fmla="*/ 0 h 2197"/>
                <a:gd name="T14" fmla="*/ 1 w 1568"/>
                <a:gd name="T15" fmla="*/ 0 h 2197"/>
                <a:gd name="T16" fmla="*/ 1 w 1568"/>
                <a:gd name="T17" fmla="*/ 0 h 2197"/>
                <a:gd name="T18" fmla="*/ 1 w 1568"/>
                <a:gd name="T19" fmla="*/ 0 h 2197"/>
                <a:gd name="T20" fmla="*/ 1 w 1568"/>
                <a:gd name="T21" fmla="*/ 0 h 2197"/>
                <a:gd name="T22" fmla="*/ 1 w 1568"/>
                <a:gd name="T23" fmla="*/ 0 h 2197"/>
                <a:gd name="T24" fmla="*/ 1 w 1568"/>
                <a:gd name="T25" fmla="*/ 0 h 2197"/>
                <a:gd name="T26" fmla="*/ 1 w 1568"/>
                <a:gd name="T27" fmla="*/ 0 h 2197"/>
                <a:gd name="T28" fmla="*/ 1 w 1568"/>
                <a:gd name="T29" fmla="*/ 0 h 2197"/>
                <a:gd name="T30" fmla="*/ 1 w 1568"/>
                <a:gd name="T31" fmla="*/ 0 h 2197"/>
                <a:gd name="T32" fmla="*/ 1 w 1568"/>
                <a:gd name="T33" fmla="*/ 0 h 2197"/>
                <a:gd name="T34" fmla="*/ 1 w 1568"/>
                <a:gd name="T35" fmla="*/ 0 h 2197"/>
                <a:gd name="T36" fmla="*/ 1 w 1568"/>
                <a:gd name="T37" fmla="*/ 0 h 2197"/>
                <a:gd name="T38" fmla="*/ 1 w 1568"/>
                <a:gd name="T39" fmla="*/ 0 h 2197"/>
                <a:gd name="T40" fmla="*/ 1 w 1568"/>
                <a:gd name="T41" fmla="*/ 0 h 2197"/>
                <a:gd name="T42" fmla="*/ 1 w 1568"/>
                <a:gd name="T43" fmla="*/ 0 h 2197"/>
                <a:gd name="T44" fmla="*/ 1 w 1568"/>
                <a:gd name="T45" fmla="*/ 0 h 2197"/>
                <a:gd name="T46" fmla="*/ 1 w 1568"/>
                <a:gd name="T47" fmla="*/ 0 h 2197"/>
                <a:gd name="T48" fmla="*/ 1 w 1568"/>
                <a:gd name="T49" fmla="*/ 0 h 2197"/>
                <a:gd name="T50" fmla="*/ 1 w 1568"/>
                <a:gd name="T51" fmla="*/ 0 h 2197"/>
                <a:gd name="T52" fmla="*/ 1 w 1568"/>
                <a:gd name="T53" fmla="*/ 0 h 2197"/>
                <a:gd name="T54" fmla="*/ 1 w 1568"/>
                <a:gd name="T55" fmla="*/ 0 h 2197"/>
                <a:gd name="T56" fmla="*/ 1 w 1568"/>
                <a:gd name="T57" fmla="*/ 0 h 2197"/>
                <a:gd name="T58" fmla="*/ 1 w 1568"/>
                <a:gd name="T59" fmla="*/ 0 h 2197"/>
                <a:gd name="T60" fmla="*/ 1 w 1568"/>
                <a:gd name="T61" fmla="*/ 0 h 2197"/>
                <a:gd name="T62" fmla="*/ 1 w 1568"/>
                <a:gd name="T63" fmla="*/ 0 h 2197"/>
                <a:gd name="T64" fmla="*/ 1 w 1568"/>
                <a:gd name="T65" fmla="*/ 0 h 2197"/>
                <a:gd name="T66" fmla="*/ 0 w 1568"/>
                <a:gd name="T67" fmla="*/ 0 h 219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68"/>
                <a:gd name="T103" fmla="*/ 0 h 2197"/>
                <a:gd name="T104" fmla="*/ 1568 w 1568"/>
                <a:gd name="T105" fmla="*/ 2197 h 219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68" h="2197">
                  <a:moveTo>
                    <a:pt x="0" y="2197"/>
                  </a:moveTo>
                  <a:lnTo>
                    <a:pt x="28" y="2024"/>
                  </a:lnTo>
                  <a:lnTo>
                    <a:pt x="42" y="1747"/>
                  </a:lnTo>
                  <a:lnTo>
                    <a:pt x="82" y="1641"/>
                  </a:lnTo>
                  <a:lnTo>
                    <a:pt x="168" y="1569"/>
                  </a:lnTo>
                  <a:lnTo>
                    <a:pt x="277" y="1487"/>
                  </a:lnTo>
                  <a:lnTo>
                    <a:pt x="402" y="1414"/>
                  </a:lnTo>
                  <a:lnTo>
                    <a:pt x="448" y="1306"/>
                  </a:lnTo>
                  <a:lnTo>
                    <a:pt x="454" y="1248"/>
                  </a:lnTo>
                  <a:lnTo>
                    <a:pt x="378" y="1201"/>
                  </a:lnTo>
                  <a:lnTo>
                    <a:pt x="285" y="1092"/>
                  </a:lnTo>
                  <a:lnTo>
                    <a:pt x="285" y="880"/>
                  </a:lnTo>
                  <a:lnTo>
                    <a:pt x="324" y="510"/>
                  </a:lnTo>
                  <a:lnTo>
                    <a:pt x="356" y="240"/>
                  </a:lnTo>
                  <a:lnTo>
                    <a:pt x="472" y="57"/>
                  </a:lnTo>
                  <a:lnTo>
                    <a:pt x="549" y="0"/>
                  </a:lnTo>
                  <a:lnTo>
                    <a:pt x="619" y="11"/>
                  </a:lnTo>
                  <a:lnTo>
                    <a:pt x="688" y="24"/>
                  </a:lnTo>
                  <a:lnTo>
                    <a:pt x="721" y="0"/>
                  </a:lnTo>
                  <a:lnTo>
                    <a:pt x="870" y="115"/>
                  </a:lnTo>
                  <a:lnTo>
                    <a:pt x="985" y="450"/>
                  </a:lnTo>
                  <a:lnTo>
                    <a:pt x="1063" y="747"/>
                  </a:lnTo>
                  <a:lnTo>
                    <a:pt x="1063" y="1010"/>
                  </a:lnTo>
                  <a:lnTo>
                    <a:pt x="985" y="1191"/>
                  </a:lnTo>
                  <a:lnTo>
                    <a:pt x="900" y="1261"/>
                  </a:lnTo>
                  <a:lnTo>
                    <a:pt x="932" y="1329"/>
                  </a:lnTo>
                  <a:lnTo>
                    <a:pt x="1081" y="1462"/>
                  </a:lnTo>
                  <a:lnTo>
                    <a:pt x="1266" y="1487"/>
                  </a:lnTo>
                  <a:lnTo>
                    <a:pt x="1367" y="1560"/>
                  </a:lnTo>
                  <a:lnTo>
                    <a:pt x="1445" y="1638"/>
                  </a:lnTo>
                  <a:lnTo>
                    <a:pt x="1484" y="1794"/>
                  </a:lnTo>
                  <a:lnTo>
                    <a:pt x="1531" y="1959"/>
                  </a:lnTo>
                  <a:lnTo>
                    <a:pt x="1568" y="2194"/>
                  </a:lnTo>
                  <a:lnTo>
                    <a:pt x="0" y="2197"/>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71" name="Freeform 16"/>
            <p:cNvSpPr>
              <a:spLocks/>
            </p:cNvSpPr>
            <p:nvPr/>
          </p:nvSpPr>
          <p:spPr bwMode="auto">
            <a:xfrm>
              <a:off x="2793" y="2383"/>
              <a:ext cx="827" cy="794"/>
            </a:xfrm>
            <a:custGeom>
              <a:avLst/>
              <a:gdLst>
                <a:gd name="T0" fmla="*/ 0 w 1653"/>
                <a:gd name="T1" fmla="*/ 0 h 2380"/>
                <a:gd name="T2" fmla="*/ 1 w 1653"/>
                <a:gd name="T3" fmla="*/ 0 h 2380"/>
                <a:gd name="T4" fmla="*/ 1 w 1653"/>
                <a:gd name="T5" fmla="*/ 0 h 2380"/>
                <a:gd name="T6" fmla="*/ 1 w 1653"/>
                <a:gd name="T7" fmla="*/ 0 h 2380"/>
                <a:gd name="T8" fmla="*/ 1 w 1653"/>
                <a:gd name="T9" fmla="*/ 0 h 2380"/>
                <a:gd name="T10" fmla="*/ 1 w 1653"/>
                <a:gd name="T11" fmla="*/ 0 h 2380"/>
                <a:gd name="T12" fmla="*/ 1 w 1653"/>
                <a:gd name="T13" fmla="*/ 0 h 2380"/>
                <a:gd name="T14" fmla="*/ 1 w 1653"/>
                <a:gd name="T15" fmla="*/ 0 h 2380"/>
                <a:gd name="T16" fmla="*/ 1 w 1653"/>
                <a:gd name="T17" fmla="*/ 0 h 2380"/>
                <a:gd name="T18" fmla="*/ 1 w 1653"/>
                <a:gd name="T19" fmla="*/ 0 h 2380"/>
                <a:gd name="T20" fmla="*/ 1 w 1653"/>
                <a:gd name="T21" fmla="*/ 0 h 2380"/>
                <a:gd name="T22" fmla="*/ 1 w 1653"/>
                <a:gd name="T23" fmla="*/ 0 h 2380"/>
                <a:gd name="T24" fmla="*/ 1 w 1653"/>
                <a:gd name="T25" fmla="*/ 0 h 2380"/>
                <a:gd name="T26" fmla="*/ 1 w 1653"/>
                <a:gd name="T27" fmla="*/ 0 h 2380"/>
                <a:gd name="T28" fmla="*/ 1 w 1653"/>
                <a:gd name="T29" fmla="*/ 0 h 2380"/>
                <a:gd name="T30" fmla="*/ 1 w 1653"/>
                <a:gd name="T31" fmla="*/ 0 h 2380"/>
                <a:gd name="T32" fmla="*/ 1 w 1653"/>
                <a:gd name="T33" fmla="*/ 0 h 2380"/>
                <a:gd name="T34" fmla="*/ 1 w 1653"/>
                <a:gd name="T35" fmla="*/ 0 h 2380"/>
                <a:gd name="T36" fmla="*/ 1 w 1653"/>
                <a:gd name="T37" fmla="*/ 0 h 2380"/>
                <a:gd name="T38" fmla="*/ 1 w 1653"/>
                <a:gd name="T39" fmla="*/ 0 h 2380"/>
                <a:gd name="T40" fmla="*/ 1 w 1653"/>
                <a:gd name="T41" fmla="*/ 0 h 2380"/>
                <a:gd name="T42" fmla="*/ 1 w 1653"/>
                <a:gd name="T43" fmla="*/ 0 h 2380"/>
                <a:gd name="T44" fmla="*/ 1 w 1653"/>
                <a:gd name="T45" fmla="*/ 0 h 2380"/>
                <a:gd name="T46" fmla="*/ 1 w 1653"/>
                <a:gd name="T47" fmla="*/ 0 h 2380"/>
                <a:gd name="T48" fmla="*/ 1 w 1653"/>
                <a:gd name="T49" fmla="*/ 0 h 2380"/>
                <a:gd name="T50" fmla="*/ 1 w 1653"/>
                <a:gd name="T51" fmla="*/ 0 h 2380"/>
                <a:gd name="T52" fmla="*/ 1 w 1653"/>
                <a:gd name="T53" fmla="*/ 0 h 2380"/>
                <a:gd name="T54" fmla="*/ 1 w 1653"/>
                <a:gd name="T55" fmla="*/ 0 h 2380"/>
                <a:gd name="T56" fmla="*/ 1 w 1653"/>
                <a:gd name="T57" fmla="*/ 0 h 2380"/>
                <a:gd name="T58" fmla="*/ 1 w 1653"/>
                <a:gd name="T59" fmla="*/ 0 h 2380"/>
                <a:gd name="T60" fmla="*/ 1 w 1653"/>
                <a:gd name="T61" fmla="*/ 0 h 2380"/>
                <a:gd name="T62" fmla="*/ 1 w 1653"/>
                <a:gd name="T63" fmla="*/ 0 h 2380"/>
                <a:gd name="T64" fmla="*/ 1 w 1653"/>
                <a:gd name="T65" fmla="*/ 0 h 2380"/>
                <a:gd name="T66" fmla="*/ 1 w 1653"/>
                <a:gd name="T67" fmla="*/ 0 h 2380"/>
                <a:gd name="T68" fmla="*/ 1 w 1653"/>
                <a:gd name="T69" fmla="*/ 0 h 2380"/>
                <a:gd name="T70" fmla="*/ 1 w 1653"/>
                <a:gd name="T71" fmla="*/ 0 h 2380"/>
                <a:gd name="T72" fmla="*/ 1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7" y="1427"/>
                  </a:lnTo>
                  <a:lnTo>
                    <a:pt x="548" y="1365"/>
                  </a:lnTo>
                  <a:lnTo>
                    <a:pt x="572"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1" y="345"/>
                  </a:lnTo>
                  <a:lnTo>
                    <a:pt x="1046" y="496"/>
                  </a:lnTo>
                  <a:lnTo>
                    <a:pt x="1047" y="631"/>
                  </a:lnTo>
                  <a:lnTo>
                    <a:pt x="1093" y="653"/>
                  </a:lnTo>
                  <a:lnTo>
                    <a:pt x="1078" y="865"/>
                  </a:lnTo>
                  <a:lnTo>
                    <a:pt x="1012" y="903"/>
                  </a:lnTo>
                  <a:lnTo>
                    <a:pt x="993" y="1030"/>
                  </a:lnTo>
                  <a:lnTo>
                    <a:pt x="968" y="1179"/>
                  </a:lnTo>
                  <a:lnTo>
                    <a:pt x="983" y="1296"/>
                  </a:lnTo>
                  <a:lnTo>
                    <a:pt x="1070" y="1368"/>
                  </a:lnTo>
                  <a:lnTo>
                    <a:pt x="1186" y="1413"/>
                  </a:lnTo>
                  <a:lnTo>
                    <a:pt x="1350" y="1447"/>
                  </a:lnTo>
                  <a:lnTo>
                    <a:pt x="1468" y="1462"/>
                  </a:lnTo>
                  <a:lnTo>
                    <a:pt x="1530" y="1579"/>
                  </a:lnTo>
                  <a:lnTo>
                    <a:pt x="1577" y="1687"/>
                  </a:lnTo>
                  <a:lnTo>
                    <a:pt x="1653" y="2353"/>
                  </a:lnTo>
                  <a:lnTo>
                    <a:pt x="0" y="2380"/>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72" name="Rectangle 17"/>
            <p:cNvSpPr>
              <a:spLocks noChangeArrowheads="1"/>
            </p:cNvSpPr>
            <p:nvPr/>
          </p:nvSpPr>
          <p:spPr bwMode="auto">
            <a:xfrm>
              <a:off x="3272" y="1322"/>
              <a:ext cx="110" cy="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GB">
                  <a:solidFill>
                    <a:srgbClr val="6E6E6E"/>
                  </a:solidFill>
                  <a:latin typeface="Lucida Sans Unicode" charset="0"/>
                </a:rPr>
                <a:t>z</a:t>
              </a:r>
              <a:endParaRPr lang="en-GB">
                <a:latin typeface="Lucida Sans Unicode" charset="0"/>
              </a:endParaRPr>
            </a:p>
          </p:txBody>
        </p:sp>
        <p:sp>
          <p:nvSpPr>
            <p:cNvPr id="19473" name="Rectangle 18"/>
            <p:cNvSpPr>
              <a:spLocks noChangeArrowheads="1"/>
            </p:cNvSpPr>
            <p:nvPr/>
          </p:nvSpPr>
          <p:spPr bwMode="auto">
            <a:xfrm>
              <a:off x="3166" y="1365"/>
              <a:ext cx="96"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2100">
                  <a:solidFill>
                    <a:srgbClr val="6E6E6E"/>
                  </a:solidFill>
                  <a:latin typeface="Lucida Sans Unicode" charset="0"/>
                </a:rPr>
                <a:t>z</a:t>
              </a:r>
              <a:endParaRPr lang="en-US">
                <a:latin typeface="Lucida Sans Unicode" charset="0"/>
              </a:endParaRPr>
            </a:p>
          </p:txBody>
        </p:sp>
        <p:sp>
          <p:nvSpPr>
            <p:cNvPr id="19474" name="Rectangle 19"/>
            <p:cNvSpPr>
              <a:spLocks noChangeArrowheads="1"/>
            </p:cNvSpPr>
            <p:nvPr/>
          </p:nvSpPr>
          <p:spPr bwMode="auto">
            <a:xfrm>
              <a:off x="3079" y="1409"/>
              <a:ext cx="110" cy="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solidFill>
                    <a:srgbClr val="6E6E6E"/>
                  </a:solidFill>
                  <a:latin typeface="Lucida Sans Unicode" charset="0"/>
                </a:rPr>
                <a:t>z</a:t>
              </a:r>
              <a:endParaRPr lang="en-US">
                <a:latin typeface="Lucida Sans Unicode" charset="0"/>
              </a:endParaRPr>
            </a:p>
          </p:txBody>
        </p:sp>
        <p:sp>
          <p:nvSpPr>
            <p:cNvPr id="19475" name="Rectangle 20"/>
            <p:cNvSpPr>
              <a:spLocks noChangeArrowheads="1"/>
            </p:cNvSpPr>
            <p:nvPr/>
          </p:nvSpPr>
          <p:spPr bwMode="auto">
            <a:xfrm>
              <a:off x="3017" y="1498"/>
              <a:ext cx="69" cy="1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6E6E6E"/>
                  </a:solidFill>
                  <a:latin typeface="Lucida Sans Unicode" charset="0"/>
                </a:rPr>
                <a:t>z</a:t>
              </a:r>
              <a:endParaRPr lang="en-US">
                <a:latin typeface="Lucida Sans Unicode" charset="0"/>
              </a:endParaRPr>
            </a:p>
          </p:txBody>
        </p:sp>
        <p:sp>
          <p:nvSpPr>
            <p:cNvPr id="19476" name="Rectangle 21"/>
            <p:cNvSpPr>
              <a:spLocks noChangeArrowheads="1"/>
            </p:cNvSpPr>
            <p:nvPr/>
          </p:nvSpPr>
          <p:spPr bwMode="auto">
            <a:xfrm>
              <a:off x="2961" y="1587"/>
              <a:ext cx="60" cy="1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6E6E6E"/>
                  </a:solidFill>
                  <a:latin typeface="Lucida Sans Unicode" charset="0"/>
                </a:rPr>
                <a:t>z</a:t>
              </a:r>
              <a:endParaRPr lang="en-US">
                <a:latin typeface="Lucida Sans Unicode" charset="0"/>
              </a:endParaRPr>
            </a:p>
          </p:txBody>
        </p:sp>
        <p:sp>
          <p:nvSpPr>
            <p:cNvPr id="19477" name="Rectangle 22"/>
            <p:cNvSpPr>
              <a:spLocks noChangeArrowheads="1"/>
            </p:cNvSpPr>
            <p:nvPr/>
          </p:nvSpPr>
          <p:spPr bwMode="auto">
            <a:xfrm>
              <a:off x="2920" y="1680"/>
              <a:ext cx="50" cy="1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6E6E6E"/>
                  </a:solidFill>
                  <a:latin typeface="Lucida Sans Unicode" charset="0"/>
                </a:rPr>
                <a:t>z</a:t>
              </a:r>
              <a:endParaRPr lang="en-US">
                <a:latin typeface="Lucida Sans Unicode" charset="0"/>
              </a:endParaRPr>
            </a:p>
          </p:txBody>
        </p:sp>
        <p:sp>
          <p:nvSpPr>
            <p:cNvPr id="19478" name="Rectangle 23"/>
            <p:cNvSpPr>
              <a:spLocks noChangeArrowheads="1"/>
            </p:cNvSpPr>
            <p:nvPr/>
          </p:nvSpPr>
          <p:spPr bwMode="auto">
            <a:xfrm>
              <a:off x="2895" y="1749"/>
              <a:ext cx="41" cy="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6E6E6E"/>
                  </a:solidFill>
                  <a:latin typeface="Lucida Sans Unicode" charset="0"/>
                </a:rPr>
                <a:t>z</a:t>
              </a:r>
              <a:endParaRPr lang="en-US">
                <a:latin typeface="Lucida Sans Unicode" charset="0"/>
              </a:endParaRPr>
            </a:p>
          </p:txBody>
        </p:sp>
        <p:sp>
          <p:nvSpPr>
            <p:cNvPr id="19479" name="Freeform 24"/>
            <p:cNvSpPr>
              <a:spLocks/>
            </p:cNvSpPr>
            <p:nvPr/>
          </p:nvSpPr>
          <p:spPr bwMode="auto">
            <a:xfrm>
              <a:off x="950" y="1735"/>
              <a:ext cx="777" cy="965"/>
            </a:xfrm>
            <a:custGeom>
              <a:avLst/>
              <a:gdLst>
                <a:gd name="T0" fmla="*/ 1 w 1554"/>
                <a:gd name="T1" fmla="*/ 0 h 2895"/>
                <a:gd name="T2" fmla="*/ 1 w 1554"/>
                <a:gd name="T3" fmla="*/ 0 h 2895"/>
                <a:gd name="T4" fmla="*/ 1 w 1554"/>
                <a:gd name="T5" fmla="*/ 0 h 2895"/>
                <a:gd name="T6" fmla="*/ 1 w 1554"/>
                <a:gd name="T7" fmla="*/ 0 h 2895"/>
                <a:gd name="T8" fmla="*/ 1 w 1554"/>
                <a:gd name="T9" fmla="*/ 0 h 2895"/>
                <a:gd name="T10" fmla="*/ 1 w 1554"/>
                <a:gd name="T11" fmla="*/ 0 h 2895"/>
                <a:gd name="T12" fmla="*/ 1 w 1554"/>
                <a:gd name="T13" fmla="*/ 0 h 2895"/>
                <a:gd name="T14" fmla="*/ 1 w 1554"/>
                <a:gd name="T15" fmla="*/ 0 h 2895"/>
                <a:gd name="T16" fmla="*/ 1 w 1554"/>
                <a:gd name="T17" fmla="*/ 0 h 2895"/>
                <a:gd name="T18" fmla="*/ 1 w 1554"/>
                <a:gd name="T19" fmla="*/ 0 h 2895"/>
                <a:gd name="T20" fmla="*/ 1 w 1554"/>
                <a:gd name="T21" fmla="*/ 0 h 2895"/>
                <a:gd name="T22" fmla="*/ 1 w 1554"/>
                <a:gd name="T23" fmla="*/ 0 h 2895"/>
                <a:gd name="T24" fmla="*/ 1 w 1554"/>
                <a:gd name="T25" fmla="*/ 0 h 2895"/>
                <a:gd name="T26" fmla="*/ 1 w 1554"/>
                <a:gd name="T27" fmla="*/ 0 h 2895"/>
                <a:gd name="T28" fmla="*/ 1 w 1554"/>
                <a:gd name="T29" fmla="*/ 0 h 2895"/>
                <a:gd name="T30" fmla="*/ 1 w 1554"/>
                <a:gd name="T31" fmla="*/ 0 h 2895"/>
                <a:gd name="T32" fmla="*/ 1 w 1554"/>
                <a:gd name="T33" fmla="*/ 0 h 2895"/>
                <a:gd name="T34" fmla="*/ 1 w 1554"/>
                <a:gd name="T35" fmla="*/ 0 h 2895"/>
                <a:gd name="T36" fmla="*/ 1 w 1554"/>
                <a:gd name="T37" fmla="*/ 0 h 2895"/>
                <a:gd name="T38" fmla="*/ 1 w 1554"/>
                <a:gd name="T39" fmla="*/ 0 h 2895"/>
                <a:gd name="T40" fmla="*/ 1 w 1554"/>
                <a:gd name="T41" fmla="*/ 0 h 2895"/>
                <a:gd name="T42" fmla="*/ 1 w 1554"/>
                <a:gd name="T43" fmla="*/ 0 h 2895"/>
                <a:gd name="T44" fmla="*/ 1 w 1554"/>
                <a:gd name="T45" fmla="*/ 0 h 2895"/>
                <a:gd name="T46" fmla="*/ 1 w 1554"/>
                <a:gd name="T47" fmla="*/ 0 h 2895"/>
                <a:gd name="T48" fmla="*/ 1 w 1554"/>
                <a:gd name="T49" fmla="*/ 0 h 2895"/>
                <a:gd name="T50" fmla="*/ 1 w 1554"/>
                <a:gd name="T51" fmla="*/ 0 h 2895"/>
                <a:gd name="T52" fmla="*/ 1 w 1554"/>
                <a:gd name="T53" fmla="*/ 0 h 2895"/>
                <a:gd name="T54" fmla="*/ 1 w 1554"/>
                <a:gd name="T55" fmla="*/ 0 h 2895"/>
                <a:gd name="T56" fmla="*/ 1 w 1554"/>
                <a:gd name="T57" fmla="*/ 0 h 2895"/>
                <a:gd name="T58" fmla="*/ 1 w 1554"/>
                <a:gd name="T59" fmla="*/ 0 h 2895"/>
                <a:gd name="T60" fmla="*/ 1 w 1554"/>
                <a:gd name="T61" fmla="*/ 0 h 2895"/>
                <a:gd name="T62" fmla="*/ 1 w 1554"/>
                <a:gd name="T63" fmla="*/ 0 h 2895"/>
                <a:gd name="T64" fmla="*/ 1 w 1554"/>
                <a:gd name="T65" fmla="*/ 0 h 2895"/>
                <a:gd name="T66" fmla="*/ 0 w 1554"/>
                <a:gd name="T67" fmla="*/ 0 h 2895"/>
                <a:gd name="T68" fmla="*/ 1 w 1554"/>
                <a:gd name="T69" fmla="*/ 0 h 2895"/>
                <a:gd name="T70" fmla="*/ 1 w 1554"/>
                <a:gd name="T71" fmla="*/ 0 h 289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5"/>
                <a:gd name="T110" fmla="*/ 1554 w 1554"/>
                <a:gd name="T111" fmla="*/ 2895 h 289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5">
                  <a:moveTo>
                    <a:pt x="1487" y="2887"/>
                  </a:moveTo>
                  <a:lnTo>
                    <a:pt x="1516" y="2876"/>
                  </a:lnTo>
                  <a:lnTo>
                    <a:pt x="1536" y="2838"/>
                  </a:lnTo>
                  <a:lnTo>
                    <a:pt x="1554" y="2707"/>
                  </a:lnTo>
                  <a:lnTo>
                    <a:pt x="1554" y="2665"/>
                  </a:lnTo>
                  <a:lnTo>
                    <a:pt x="1553" y="2619"/>
                  </a:lnTo>
                  <a:lnTo>
                    <a:pt x="1547" y="2519"/>
                  </a:lnTo>
                  <a:lnTo>
                    <a:pt x="1518" y="2295"/>
                  </a:lnTo>
                  <a:lnTo>
                    <a:pt x="1425" y="1842"/>
                  </a:lnTo>
                  <a:lnTo>
                    <a:pt x="1323" y="1530"/>
                  </a:lnTo>
                  <a:lnTo>
                    <a:pt x="1284" y="1492"/>
                  </a:lnTo>
                  <a:lnTo>
                    <a:pt x="1237" y="1468"/>
                  </a:lnTo>
                  <a:lnTo>
                    <a:pt x="1029" y="1374"/>
                  </a:lnTo>
                  <a:lnTo>
                    <a:pt x="977" y="1323"/>
                  </a:lnTo>
                  <a:lnTo>
                    <a:pt x="940" y="1245"/>
                  </a:lnTo>
                  <a:lnTo>
                    <a:pt x="924" y="1193"/>
                  </a:lnTo>
                  <a:lnTo>
                    <a:pt x="925" y="1170"/>
                  </a:lnTo>
                  <a:lnTo>
                    <a:pt x="934" y="1137"/>
                  </a:lnTo>
                  <a:lnTo>
                    <a:pt x="1021" y="953"/>
                  </a:lnTo>
                  <a:lnTo>
                    <a:pt x="1055" y="848"/>
                  </a:lnTo>
                  <a:lnTo>
                    <a:pt x="1072" y="786"/>
                  </a:lnTo>
                  <a:lnTo>
                    <a:pt x="1078" y="740"/>
                  </a:lnTo>
                  <a:lnTo>
                    <a:pt x="1078" y="702"/>
                  </a:lnTo>
                  <a:lnTo>
                    <a:pt x="1078" y="678"/>
                  </a:lnTo>
                  <a:lnTo>
                    <a:pt x="1077" y="647"/>
                  </a:lnTo>
                  <a:lnTo>
                    <a:pt x="1068" y="507"/>
                  </a:lnTo>
                  <a:lnTo>
                    <a:pt x="1036" y="280"/>
                  </a:lnTo>
                  <a:lnTo>
                    <a:pt x="942" y="129"/>
                  </a:lnTo>
                  <a:lnTo>
                    <a:pt x="831" y="5"/>
                  </a:lnTo>
                  <a:lnTo>
                    <a:pt x="814" y="0"/>
                  </a:lnTo>
                  <a:lnTo>
                    <a:pt x="793" y="0"/>
                  </a:lnTo>
                  <a:lnTo>
                    <a:pt x="750" y="16"/>
                  </a:lnTo>
                  <a:lnTo>
                    <a:pt x="723" y="39"/>
                  </a:lnTo>
                  <a:lnTo>
                    <a:pt x="720" y="48"/>
                  </a:lnTo>
                  <a:lnTo>
                    <a:pt x="729" y="58"/>
                  </a:lnTo>
                  <a:lnTo>
                    <a:pt x="701" y="23"/>
                  </a:lnTo>
                  <a:lnTo>
                    <a:pt x="665" y="6"/>
                  </a:lnTo>
                  <a:lnTo>
                    <a:pt x="647" y="3"/>
                  </a:lnTo>
                  <a:lnTo>
                    <a:pt x="630" y="13"/>
                  </a:lnTo>
                  <a:lnTo>
                    <a:pt x="543" y="110"/>
                  </a:lnTo>
                  <a:lnTo>
                    <a:pt x="463" y="224"/>
                  </a:lnTo>
                  <a:lnTo>
                    <a:pt x="452" y="418"/>
                  </a:lnTo>
                  <a:lnTo>
                    <a:pt x="452" y="540"/>
                  </a:lnTo>
                  <a:lnTo>
                    <a:pt x="448" y="621"/>
                  </a:lnTo>
                  <a:lnTo>
                    <a:pt x="433" y="660"/>
                  </a:lnTo>
                  <a:lnTo>
                    <a:pt x="419" y="704"/>
                  </a:lnTo>
                  <a:lnTo>
                    <a:pt x="419" y="728"/>
                  </a:lnTo>
                  <a:lnTo>
                    <a:pt x="417" y="750"/>
                  </a:lnTo>
                  <a:lnTo>
                    <a:pt x="417" y="773"/>
                  </a:lnTo>
                  <a:lnTo>
                    <a:pt x="417" y="806"/>
                  </a:lnTo>
                  <a:lnTo>
                    <a:pt x="452" y="875"/>
                  </a:lnTo>
                  <a:lnTo>
                    <a:pt x="489" y="946"/>
                  </a:lnTo>
                  <a:lnTo>
                    <a:pt x="538" y="1069"/>
                  </a:lnTo>
                  <a:lnTo>
                    <a:pt x="554" y="1133"/>
                  </a:lnTo>
                  <a:lnTo>
                    <a:pt x="550" y="1163"/>
                  </a:lnTo>
                  <a:lnTo>
                    <a:pt x="553" y="1187"/>
                  </a:lnTo>
                  <a:lnTo>
                    <a:pt x="554" y="1225"/>
                  </a:lnTo>
                  <a:lnTo>
                    <a:pt x="547" y="1260"/>
                  </a:lnTo>
                  <a:lnTo>
                    <a:pt x="531" y="1286"/>
                  </a:lnTo>
                  <a:lnTo>
                    <a:pt x="479" y="1330"/>
                  </a:lnTo>
                  <a:lnTo>
                    <a:pt x="424" y="1372"/>
                  </a:lnTo>
                  <a:lnTo>
                    <a:pt x="328" y="1375"/>
                  </a:lnTo>
                  <a:lnTo>
                    <a:pt x="212" y="1398"/>
                  </a:lnTo>
                  <a:lnTo>
                    <a:pt x="90" y="1491"/>
                  </a:lnTo>
                  <a:lnTo>
                    <a:pt x="57" y="1622"/>
                  </a:lnTo>
                  <a:lnTo>
                    <a:pt x="33" y="1764"/>
                  </a:lnTo>
                  <a:lnTo>
                    <a:pt x="5" y="2369"/>
                  </a:lnTo>
                  <a:lnTo>
                    <a:pt x="0" y="2853"/>
                  </a:lnTo>
                  <a:lnTo>
                    <a:pt x="472" y="2886"/>
                  </a:lnTo>
                  <a:lnTo>
                    <a:pt x="948" y="2895"/>
                  </a:lnTo>
                  <a:lnTo>
                    <a:pt x="1214" y="2895"/>
                  </a:lnTo>
                  <a:lnTo>
                    <a:pt x="1487" y="2887"/>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0" name="Freeform 25"/>
            <p:cNvSpPr>
              <a:spLocks/>
            </p:cNvSpPr>
            <p:nvPr/>
          </p:nvSpPr>
          <p:spPr bwMode="auto">
            <a:xfrm>
              <a:off x="845" y="1993"/>
              <a:ext cx="774" cy="977"/>
            </a:xfrm>
            <a:custGeom>
              <a:avLst/>
              <a:gdLst>
                <a:gd name="T0" fmla="*/ 0 w 1549"/>
                <a:gd name="T1" fmla="*/ 0 h 2933"/>
                <a:gd name="T2" fmla="*/ 0 w 1549"/>
                <a:gd name="T3" fmla="*/ 0 h 2933"/>
                <a:gd name="T4" fmla="*/ 0 w 1549"/>
                <a:gd name="T5" fmla="*/ 0 h 2933"/>
                <a:gd name="T6" fmla="*/ 0 w 1549"/>
                <a:gd name="T7" fmla="*/ 0 h 2933"/>
                <a:gd name="T8" fmla="*/ 0 w 1549"/>
                <a:gd name="T9" fmla="*/ 0 h 2933"/>
                <a:gd name="T10" fmla="*/ 0 w 1549"/>
                <a:gd name="T11" fmla="*/ 0 h 2933"/>
                <a:gd name="T12" fmla="*/ 0 w 1549"/>
                <a:gd name="T13" fmla="*/ 0 h 2933"/>
                <a:gd name="T14" fmla="*/ 0 w 1549"/>
                <a:gd name="T15" fmla="*/ 0 h 2933"/>
                <a:gd name="T16" fmla="*/ 0 w 1549"/>
                <a:gd name="T17" fmla="*/ 0 h 2933"/>
                <a:gd name="T18" fmla="*/ 0 w 1549"/>
                <a:gd name="T19" fmla="*/ 0 h 2933"/>
                <a:gd name="T20" fmla="*/ 0 w 1549"/>
                <a:gd name="T21" fmla="*/ 0 h 2933"/>
                <a:gd name="T22" fmla="*/ 0 w 1549"/>
                <a:gd name="T23" fmla="*/ 0 h 2933"/>
                <a:gd name="T24" fmla="*/ 0 w 1549"/>
                <a:gd name="T25" fmla="*/ 0 h 2933"/>
                <a:gd name="T26" fmla="*/ 0 w 1549"/>
                <a:gd name="T27" fmla="*/ 0 h 2933"/>
                <a:gd name="T28" fmla="*/ 0 w 1549"/>
                <a:gd name="T29" fmla="*/ 0 h 2933"/>
                <a:gd name="T30" fmla="*/ 0 w 1549"/>
                <a:gd name="T31" fmla="*/ 0 h 2933"/>
                <a:gd name="T32" fmla="*/ 0 w 1549"/>
                <a:gd name="T33" fmla="*/ 0 h 2933"/>
                <a:gd name="T34" fmla="*/ 0 w 1549"/>
                <a:gd name="T35" fmla="*/ 0 h 2933"/>
                <a:gd name="T36" fmla="*/ 0 w 1549"/>
                <a:gd name="T37" fmla="*/ 0 h 2933"/>
                <a:gd name="T38" fmla="*/ 0 w 1549"/>
                <a:gd name="T39" fmla="*/ 0 h 2933"/>
                <a:gd name="T40" fmla="*/ 0 w 1549"/>
                <a:gd name="T41" fmla="*/ 0 h 2933"/>
                <a:gd name="T42" fmla="*/ 0 w 1549"/>
                <a:gd name="T43" fmla="*/ 0 h 2933"/>
                <a:gd name="T44" fmla="*/ 0 w 1549"/>
                <a:gd name="T45" fmla="*/ 0 h 2933"/>
                <a:gd name="T46" fmla="*/ 0 w 1549"/>
                <a:gd name="T47" fmla="*/ 0 h 2933"/>
                <a:gd name="T48" fmla="*/ 0 w 1549"/>
                <a:gd name="T49" fmla="*/ 0 h 2933"/>
                <a:gd name="T50" fmla="*/ 0 w 1549"/>
                <a:gd name="T51" fmla="*/ 0 h 2933"/>
                <a:gd name="T52" fmla="*/ 0 w 1549"/>
                <a:gd name="T53" fmla="*/ 0 h 2933"/>
                <a:gd name="T54" fmla="*/ 0 w 1549"/>
                <a:gd name="T55" fmla="*/ 0 h 2933"/>
                <a:gd name="T56" fmla="*/ 0 w 1549"/>
                <a:gd name="T57" fmla="*/ 0 h 2933"/>
                <a:gd name="T58" fmla="*/ 0 w 1549"/>
                <a:gd name="T59" fmla="*/ 0 h 2933"/>
                <a:gd name="T60" fmla="*/ 0 w 1549"/>
                <a:gd name="T61" fmla="*/ 0 h 2933"/>
                <a:gd name="T62" fmla="*/ 0 w 1549"/>
                <a:gd name="T63" fmla="*/ 0 h 2933"/>
                <a:gd name="T64" fmla="*/ 0 w 1549"/>
                <a:gd name="T65" fmla="*/ 0 h 2933"/>
                <a:gd name="T66" fmla="*/ 0 w 1549"/>
                <a:gd name="T67" fmla="*/ 0 h 2933"/>
                <a:gd name="T68" fmla="*/ 0 w 1549"/>
                <a:gd name="T69" fmla="*/ 0 h 2933"/>
                <a:gd name="T70" fmla="*/ 0 w 1549"/>
                <a:gd name="T71" fmla="*/ 0 h 2933"/>
                <a:gd name="T72" fmla="*/ 0 w 1549"/>
                <a:gd name="T73" fmla="*/ 0 h 2933"/>
                <a:gd name="T74" fmla="*/ 0 w 1549"/>
                <a:gd name="T75" fmla="*/ 0 h 2933"/>
                <a:gd name="T76" fmla="*/ 0 w 1549"/>
                <a:gd name="T77" fmla="*/ 0 h 29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49"/>
                <a:gd name="T118" fmla="*/ 0 h 2933"/>
                <a:gd name="T119" fmla="*/ 1549 w 1549"/>
                <a:gd name="T120" fmla="*/ 2933 h 29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49" h="2933">
                  <a:moveTo>
                    <a:pt x="0" y="2641"/>
                  </a:moveTo>
                  <a:lnTo>
                    <a:pt x="38" y="1868"/>
                  </a:lnTo>
                  <a:lnTo>
                    <a:pt x="101" y="1594"/>
                  </a:lnTo>
                  <a:lnTo>
                    <a:pt x="264" y="1486"/>
                  </a:lnTo>
                  <a:lnTo>
                    <a:pt x="419" y="1464"/>
                  </a:lnTo>
                  <a:lnTo>
                    <a:pt x="552" y="1403"/>
                  </a:lnTo>
                  <a:lnTo>
                    <a:pt x="607" y="1286"/>
                  </a:lnTo>
                  <a:lnTo>
                    <a:pt x="615" y="1109"/>
                  </a:lnTo>
                  <a:lnTo>
                    <a:pt x="560" y="1011"/>
                  </a:lnTo>
                  <a:lnTo>
                    <a:pt x="560" y="954"/>
                  </a:lnTo>
                  <a:lnTo>
                    <a:pt x="513" y="882"/>
                  </a:lnTo>
                  <a:lnTo>
                    <a:pt x="475" y="725"/>
                  </a:lnTo>
                  <a:lnTo>
                    <a:pt x="481" y="701"/>
                  </a:lnTo>
                  <a:lnTo>
                    <a:pt x="443" y="583"/>
                  </a:lnTo>
                  <a:lnTo>
                    <a:pt x="481" y="340"/>
                  </a:lnTo>
                  <a:lnTo>
                    <a:pt x="570" y="226"/>
                  </a:lnTo>
                  <a:lnTo>
                    <a:pt x="667" y="69"/>
                  </a:lnTo>
                  <a:lnTo>
                    <a:pt x="864" y="0"/>
                  </a:lnTo>
                  <a:lnTo>
                    <a:pt x="1011" y="121"/>
                  </a:lnTo>
                  <a:lnTo>
                    <a:pt x="1068" y="216"/>
                  </a:lnTo>
                  <a:lnTo>
                    <a:pt x="1151" y="265"/>
                  </a:lnTo>
                  <a:lnTo>
                    <a:pt x="1151" y="371"/>
                  </a:lnTo>
                  <a:lnTo>
                    <a:pt x="1160" y="430"/>
                  </a:lnTo>
                  <a:lnTo>
                    <a:pt x="1222" y="550"/>
                  </a:lnTo>
                  <a:lnTo>
                    <a:pt x="1173" y="714"/>
                  </a:lnTo>
                  <a:lnTo>
                    <a:pt x="1183" y="836"/>
                  </a:lnTo>
                  <a:lnTo>
                    <a:pt x="1135" y="954"/>
                  </a:lnTo>
                  <a:lnTo>
                    <a:pt x="1096" y="990"/>
                  </a:lnTo>
                  <a:lnTo>
                    <a:pt x="1096" y="1048"/>
                  </a:lnTo>
                  <a:lnTo>
                    <a:pt x="1051" y="1179"/>
                  </a:lnTo>
                  <a:lnTo>
                    <a:pt x="1019" y="1286"/>
                  </a:lnTo>
                  <a:lnTo>
                    <a:pt x="1112" y="1403"/>
                  </a:lnTo>
                  <a:lnTo>
                    <a:pt x="1276" y="1523"/>
                  </a:lnTo>
                  <a:lnTo>
                    <a:pt x="1447" y="1640"/>
                  </a:lnTo>
                  <a:lnTo>
                    <a:pt x="1525" y="1786"/>
                  </a:lnTo>
                  <a:lnTo>
                    <a:pt x="1549" y="1975"/>
                  </a:lnTo>
                  <a:lnTo>
                    <a:pt x="1546" y="2250"/>
                  </a:lnTo>
                  <a:lnTo>
                    <a:pt x="1543" y="2933"/>
                  </a:lnTo>
                  <a:lnTo>
                    <a:pt x="0" y="2641"/>
                  </a:lnTo>
                  <a:close/>
                </a:path>
              </a:pathLst>
            </a:custGeom>
            <a:solidFill>
              <a:srgbClr val="808080"/>
            </a:solidFill>
            <a:ln w="1588">
              <a:solidFill>
                <a:srgbClr val="808080"/>
              </a:solidFill>
              <a:round/>
              <a:headEnd/>
              <a:tailEnd/>
            </a:ln>
          </p:spPr>
          <p:txBody>
            <a:bodyPr/>
            <a:lstStyle/>
            <a:p>
              <a:endParaRPr lang="en-GB"/>
            </a:p>
          </p:txBody>
        </p:sp>
        <p:sp>
          <p:nvSpPr>
            <p:cNvPr id="19481" name="Freeform 26"/>
            <p:cNvSpPr>
              <a:spLocks/>
            </p:cNvSpPr>
            <p:nvPr/>
          </p:nvSpPr>
          <p:spPr bwMode="auto">
            <a:xfrm>
              <a:off x="1270" y="2379"/>
              <a:ext cx="753" cy="791"/>
            </a:xfrm>
            <a:custGeom>
              <a:avLst/>
              <a:gdLst>
                <a:gd name="T0" fmla="*/ 0 w 1507"/>
                <a:gd name="T1" fmla="*/ 0 h 2372"/>
                <a:gd name="T2" fmla="*/ 0 w 1507"/>
                <a:gd name="T3" fmla="*/ 0 h 2372"/>
                <a:gd name="T4" fmla="*/ 0 w 1507"/>
                <a:gd name="T5" fmla="*/ 0 h 2372"/>
                <a:gd name="T6" fmla="*/ 0 w 1507"/>
                <a:gd name="T7" fmla="*/ 0 h 2372"/>
                <a:gd name="T8" fmla="*/ 0 w 1507"/>
                <a:gd name="T9" fmla="*/ 0 h 2372"/>
                <a:gd name="T10" fmla="*/ 0 w 1507"/>
                <a:gd name="T11" fmla="*/ 0 h 2372"/>
                <a:gd name="T12" fmla="*/ 0 w 1507"/>
                <a:gd name="T13" fmla="*/ 0 h 2372"/>
                <a:gd name="T14" fmla="*/ 0 w 1507"/>
                <a:gd name="T15" fmla="*/ 0 h 2372"/>
                <a:gd name="T16" fmla="*/ 0 w 1507"/>
                <a:gd name="T17" fmla="*/ 0 h 2372"/>
                <a:gd name="T18" fmla="*/ 0 w 1507"/>
                <a:gd name="T19" fmla="*/ 0 h 2372"/>
                <a:gd name="T20" fmla="*/ 0 w 1507"/>
                <a:gd name="T21" fmla="*/ 0 h 2372"/>
                <a:gd name="T22" fmla="*/ 0 w 1507"/>
                <a:gd name="T23" fmla="*/ 0 h 2372"/>
                <a:gd name="T24" fmla="*/ 0 w 1507"/>
                <a:gd name="T25" fmla="*/ 0 h 2372"/>
                <a:gd name="T26" fmla="*/ 0 w 1507"/>
                <a:gd name="T27" fmla="*/ 0 h 2372"/>
                <a:gd name="T28" fmla="*/ 0 w 1507"/>
                <a:gd name="T29" fmla="*/ 0 h 2372"/>
                <a:gd name="T30" fmla="*/ 0 w 1507"/>
                <a:gd name="T31" fmla="*/ 0 h 2372"/>
                <a:gd name="T32" fmla="*/ 0 w 1507"/>
                <a:gd name="T33" fmla="*/ 0 h 2372"/>
                <a:gd name="T34" fmla="*/ 0 w 1507"/>
                <a:gd name="T35" fmla="*/ 0 h 2372"/>
                <a:gd name="T36" fmla="*/ 0 w 1507"/>
                <a:gd name="T37" fmla="*/ 0 h 2372"/>
                <a:gd name="T38" fmla="*/ 0 w 1507"/>
                <a:gd name="T39" fmla="*/ 0 h 2372"/>
                <a:gd name="T40" fmla="*/ 0 w 1507"/>
                <a:gd name="T41" fmla="*/ 0 h 2372"/>
                <a:gd name="T42" fmla="*/ 0 w 1507"/>
                <a:gd name="T43" fmla="*/ 0 h 2372"/>
                <a:gd name="T44" fmla="*/ 0 w 1507"/>
                <a:gd name="T45" fmla="*/ 0 h 2372"/>
                <a:gd name="T46" fmla="*/ 0 w 1507"/>
                <a:gd name="T47" fmla="*/ 0 h 2372"/>
                <a:gd name="T48" fmla="*/ 0 w 1507"/>
                <a:gd name="T49" fmla="*/ 0 h 2372"/>
                <a:gd name="T50" fmla="*/ 0 w 1507"/>
                <a:gd name="T51" fmla="*/ 0 h 2372"/>
                <a:gd name="T52" fmla="*/ 0 w 1507"/>
                <a:gd name="T53" fmla="*/ 0 h 2372"/>
                <a:gd name="T54" fmla="*/ 0 w 1507"/>
                <a:gd name="T55" fmla="*/ 0 h 2372"/>
                <a:gd name="T56" fmla="*/ 0 w 1507"/>
                <a:gd name="T57" fmla="*/ 0 h 2372"/>
                <a:gd name="T58" fmla="*/ 0 w 1507"/>
                <a:gd name="T59" fmla="*/ 0 h 2372"/>
                <a:gd name="T60" fmla="*/ 0 w 1507"/>
                <a:gd name="T61" fmla="*/ 0 h 2372"/>
                <a:gd name="T62" fmla="*/ 0 w 1507"/>
                <a:gd name="T63" fmla="*/ 0 h 2372"/>
                <a:gd name="T64" fmla="*/ 0 w 1507"/>
                <a:gd name="T65" fmla="*/ 0 h 2372"/>
                <a:gd name="T66" fmla="*/ 0 w 1507"/>
                <a:gd name="T67" fmla="*/ 0 h 2372"/>
                <a:gd name="T68" fmla="*/ 0 w 1507"/>
                <a:gd name="T69" fmla="*/ 0 h 2372"/>
                <a:gd name="T70" fmla="*/ 0 w 1507"/>
                <a:gd name="T71" fmla="*/ 0 h 2372"/>
                <a:gd name="T72" fmla="*/ 0 w 1507"/>
                <a:gd name="T73" fmla="*/ 0 h 2372"/>
                <a:gd name="T74" fmla="*/ 0 w 1507"/>
                <a:gd name="T75" fmla="*/ 0 h 2372"/>
                <a:gd name="T76" fmla="*/ 0 w 1507"/>
                <a:gd name="T77" fmla="*/ 0 h 23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07"/>
                <a:gd name="T118" fmla="*/ 0 h 2372"/>
                <a:gd name="T119" fmla="*/ 1507 w 1507"/>
                <a:gd name="T120" fmla="*/ 2372 h 23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07" h="2372">
                  <a:moveTo>
                    <a:pt x="0" y="2366"/>
                  </a:moveTo>
                  <a:lnTo>
                    <a:pt x="40" y="1865"/>
                  </a:lnTo>
                  <a:lnTo>
                    <a:pt x="97" y="1629"/>
                  </a:lnTo>
                  <a:lnTo>
                    <a:pt x="260" y="1501"/>
                  </a:lnTo>
                  <a:lnTo>
                    <a:pt x="421" y="1460"/>
                  </a:lnTo>
                  <a:lnTo>
                    <a:pt x="555" y="1401"/>
                  </a:lnTo>
                  <a:lnTo>
                    <a:pt x="609" y="1284"/>
                  </a:lnTo>
                  <a:lnTo>
                    <a:pt x="615" y="1105"/>
                  </a:lnTo>
                  <a:lnTo>
                    <a:pt x="559" y="1046"/>
                  </a:lnTo>
                  <a:lnTo>
                    <a:pt x="513" y="968"/>
                  </a:lnTo>
                  <a:lnTo>
                    <a:pt x="501" y="919"/>
                  </a:lnTo>
                  <a:lnTo>
                    <a:pt x="475" y="724"/>
                  </a:lnTo>
                  <a:lnTo>
                    <a:pt x="479" y="725"/>
                  </a:lnTo>
                  <a:lnTo>
                    <a:pt x="443" y="579"/>
                  </a:lnTo>
                  <a:lnTo>
                    <a:pt x="484" y="340"/>
                  </a:lnTo>
                  <a:lnTo>
                    <a:pt x="569" y="224"/>
                  </a:lnTo>
                  <a:lnTo>
                    <a:pt x="668" y="70"/>
                  </a:lnTo>
                  <a:lnTo>
                    <a:pt x="864" y="0"/>
                  </a:lnTo>
                  <a:lnTo>
                    <a:pt x="1019" y="87"/>
                  </a:lnTo>
                  <a:lnTo>
                    <a:pt x="1093" y="189"/>
                  </a:lnTo>
                  <a:lnTo>
                    <a:pt x="1154" y="259"/>
                  </a:lnTo>
                  <a:lnTo>
                    <a:pt x="1166" y="358"/>
                  </a:lnTo>
                  <a:lnTo>
                    <a:pt x="1211" y="431"/>
                  </a:lnTo>
                  <a:lnTo>
                    <a:pt x="1222" y="548"/>
                  </a:lnTo>
                  <a:lnTo>
                    <a:pt x="1176" y="712"/>
                  </a:lnTo>
                  <a:lnTo>
                    <a:pt x="1184" y="832"/>
                  </a:lnTo>
                  <a:lnTo>
                    <a:pt x="1138" y="951"/>
                  </a:lnTo>
                  <a:lnTo>
                    <a:pt x="1099" y="987"/>
                  </a:lnTo>
                  <a:lnTo>
                    <a:pt x="1099" y="1043"/>
                  </a:lnTo>
                  <a:lnTo>
                    <a:pt x="1009" y="1159"/>
                  </a:lnTo>
                  <a:lnTo>
                    <a:pt x="1032" y="1372"/>
                  </a:lnTo>
                  <a:lnTo>
                    <a:pt x="1128" y="1514"/>
                  </a:lnTo>
                  <a:lnTo>
                    <a:pt x="1278" y="1582"/>
                  </a:lnTo>
                  <a:lnTo>
                    <a:pt x="1444" y="1664"/>
                  </a:lnTo>
                  <a:lnTo>
                    <a:pt x="1493" y="1784"/>
                  </a:lnTo>
                  <a:lnTo>
                    <a:pt x="1502" y="2027"/>
                  </a:lnTo>
                  <a:lnTo>
                    <a:pt x="1507" y="2206"/>
                  </a:lnTo>
                  <a:lnTo>
                    <a:pt x="1502" y="2372"/>
                  </a:lnTo>
                  <a:lnTo>
                    <a:pt x="0" y="2366"/>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2" name="Freeform 27"/>
            <p:cNvSpPr>
              <a:spLocks/>
            </p:cNvSpPr>
            <p:nvPr/>
          </p:nvSpPr>
          <p:spPr bwMode="auto">
            <a:xfrm>
              <a:off x="576" y="2383"/>
              <a:ext cx="826" cy="794"/>
            </a:xfrm>
            <a:custGeom>
              <a:avLst/>
              <a:gdLst>
                <a:gd name="T0" fmla="*/ 0 w 1653"/>
                <a:gd name="T1" fmla="*/ 0 h 2380"/>
                <a:gd name="T2" fmla="*/ 0 w 1653"/>
                <a:gd name="T3" fmla="*/ 0 h 2380"/>
                <a:gd name="T4" fmla="*/ 0 w 1653"/>
                <a:gd name="T5" fmla="*/ 0 h 2380"/>
                <a:gd name="T6" fmla="*/ 0 w 1653"/>
                <a:gd name="T7" fmla="*/ 0 h 2380"/>
                <a:gd name="T8" fmla="*/ 0 w 1653"/>
                <a:gd name="T9" fmla="*/ 0 h 2380"/>
                <a:gd name="T10" fmla="*/ 0 w 1653"/>
                <a:gd name="T11" fmla="*/ 0 h 2380"/>
                <a:gd name="T12" fmla="*/ 0 w 1653"/>
                <a:gd name="T13" fmla="*/ 0 h 2380"/>
                <a:gd name="T14" fmla="*/ 0 w 1653"/>
                <a:gd name="T15" fmla="*/ 0 h 2380"/>
                <a:gd name="T16" fmla="*/ 0 w 1653"/>
                <a:gd name="T17" fmla="*/ 0 h 2380"/>
                <a:gd name="T18" fmla="*/ 0 w 1653"/>
                <a:gd name="T19" fmla="*/ 0 h 2380"/>
                <a:gd name="T20" fmla="*/ 0 w 1653"/>
                <a:gd name="T21" fmla="*/ 0 h 2380"/>
                <a:gd name="T22" fmla="*/ 0 w 1653"/>
                <a:gd name="T23" fmla="*/ 0 h 2380"/>
                <a:gd name="T24" fmla="*/ 0 w 1653"/>
                <a:gd name="T25" fmla="*/ 0 h 2380"/>
                <a:gd name="T26" fmla="*/ 0 w 1653"/>
                <a:gd name="T27" fmla="*/ 0 h 2380"/>
                <a:gd name="T28" fmla="*/ 0 w 1653"/>
                <a:gd name="T29" fmla="*/ 0 h 2380"/>
                <a:gd name="T30" fmla="*/ 0 w 1653"/>
                <a:gd name="T31" fmla="*/ 0 h 2380"/>
                <a:gd name="T32" fmla="*/ 0 w 1653"/>
                <a:gd name="T33" fmla="*/ 0 h 2380"/>
                <a:gd name="T34" fmla="*/ 0 w 1653"/>
                <a:gd name="T35" fmla="*/ 0 h 2380"/>
                <a:gd name="T36" fmla="*/ 0 w 1653"/>
                <a:gd name="T37" fmla="*/ 0 h 2380"/>
                <a:gd name="T38" fmla="*/ 0 w 1653"/>
                <a:gd name="T39" fmla="*/ 0 h 2380"/>
                <a:gd name="T40" fmla="*/ 0 w 1653"/>
                <a:gd name="T41" fmla="*/ 0 h 2380"/>
                <a:gd name="T42" fmla="*/ 0 w 1653"/>
                <a:gd name="T43" fmla="*/ 0 h 2380"/>
                <a:gd name="T44" fmla="*/ 0 w 1653"/>
                <a:gd name="T45" fmla="*/ 0 h 2380"/>
                <a:gd name="T46" fmla="*/ 0 w 1653"/>
                <a:gd name="T47" fmla="*/ 0 h 2380"/>
                <a:gd name="T48" fmla="*/ 0 w 1653"/>
                <a:gd name="T49" fmla="*/ 0 h 2380"/>
                <a:gd name="T50" fmla="*/ 0 w 1653"/>
                <a:gd name="T51" fmla="*/ 0 h 2380"/>
                <a:gd name="T52" fmla="*/ 0 w 1653"/>
                <a:gd name="T53" fmla="*/ 0 h 2380"/>
                <a:gd name="T54" fmla="*/ 0 w 1653"/>
                <a:gd name="T55" fmla="*/ 0 h 2380"/>
                <a:gd name="T56" fmla="*/ 0 w 1653"/>
                <a:gd name="T57" fmla="*/ 0 h 2380"/>
                <a:gd name="T58" fmla="*/ 0 w 1653"/>
                <a:gd name="T59" fmla="*/ 0 h 2380"/>
                <a:gd name="T60" fmla="*/ 0 w 1653"/>
                <a:gd name="T61" fmla="*/ 0 h 2380"/>
                <a:gd name="T62" fmla="*/ 0 w 1653"/>
                <a:gd name="T63" fmla="*/ 0 h 2380"/>
                <a:gd name="T64" fmla="*/ 0 w 1653"/>
                <a:gd name="T65" fmla="*/ 0 h 2380"/>
                <a:gd name="T66" fmla="*/ 0 w 1653"/>
                <a:gd name="T67" fmla="*/ 0 h 2380"/>
                <a:gd name="T68" fmla="*/ 0 w 1653"/>
                <a:gd name="T69" fmla="*/ 0 h 2380"/>
                <a:gd name="T70" fmla="*/ 0 w 1653"/>
                <a:gd name="T71" fmla="*/ 0 h 2380"/>
                <a:gd name="T72" fmla="*/ 0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8" y="1427"/>
                  </a:lnTo>
                  <a:lnTo>
                    <a:pt x="548" y="1365"/>
                  </a:lnTo>
                  <a:lnTo>
                    <a:pt x="573"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2" y="345"/>
                  </a:lnTo>
                  <a:lnTo>
                    <a:pt x="1046" y="496"/>
                  </a:lnTo>
                  <a:lnTo>
                    <a:pt x="1047" y="631"/>
                  </a:lnTo>
                  <a:lnTo>
                    <a:pt x="1093" y="653"/>
                  </a:lnTo>
                  <a:lnTo>
                    <a:pt x="1079" y="865"/>
                  </a:lnTo>
                  <a:lnTo>
                    <a:pt x="1012" y="903"/>
                  </a:lnTo>
                  <a:lnTo>
                    <a:pt x="993" y="1030"/>
                  </a:lnTo>
                  <a:lnTo>
                    <a:pt x="968" y="1179"/>
                  </a:lnTo>
                  <a:lnTo>
                    <a:pt x="984" y="1296"/>
                  </a:lnTo>
                  <a:lnTo>
                    <a:pt x="1070" y="1368"/>
                  </a:lnTo>
                  <a:lnTo>
                    <a:pt x="1186" y="1413"/>
                  </a:lnTo>
                  <a:lnTo>
                    <a:pt x="1351" y="1447"/>
                  </a:lnTo>
                  <a:lnTo>
                    <a:pt x="1468" y="1462"/>
                  </a:lnTo>
                  <a:lnTo>
                    <a:pt x="1531" y="1579"/>
                  </a:lnTo>
                  <a:lnTo>
                    <a:pt x="1578" y="1687"/>
                  </a:lnTo>
                  <a:lnTo>
                    <a:pt x="1653" y="2353"/>
                  </a:lnTo>
                  <a:lnTo>
                    <a:pt x="0" y="2380"/>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3" name="Freeform 28"/>
            <p:cNvSpPr>
              <a:spLocks/>
            </p:cNvSpPr>
            <p:nvPr/>
          </p:nvSpPr>
          <p:spPr bwMode="auto">
            <a:xfrm>
              <a:off x="4013" y="2188"/>
              <a:ext cx="781" cy="992"/>
            </a:xfrm>
            <a:custGeom>
              <a:avLst/>
              <a:gdLst>
                <a:gd name="T0" fmla="*/ 1 w 1562"/>
                <a:gd name="T1" fmla="*/ 0 h 2975"/>
                <a:gd name="T2" fmla="*/ 0 w 1562"/>
                <a:gd name="T3" fmla="*/ 0 h 2975"/>
                <a:gd name="T4" fmla="*/ 1 w 1562"/>
                <a:gd name="T5" fmla="*/ 0 h 2975"/>
                <a:gd name="T6" fmla="*/ 1 w 1562"/>
                <a:gd name="T7" fmla="*/ 0 h 2975"/>
                <a:gd name="T8" fmla="*/ 1 w 1562"/>
                <a:gd name="T9" fmla="*/ 0 h 2975"/>
                <a:gd name="T10" fmla="*/ 1 w 1562"/>
                <a:gd name="T11" fmla="*/ 0 h 2975"/>
                <a:gd name="T12" fmla="*/ 1 w 1562"/>
                <a:gd name="T13" fmla="*/ 0 h 2975"/>
                <a:gd name="T14" fmla="*/ 1 w 1562"/>
                <a:gd name="T15" fmla="*/ 0 h 2975"/>
                <a:gd name="T16" fmla="*/ 1 w 1562"/>
                <a:gd name="T17" fmla="*/ 0 h 2975"/>
                <a:gd name="T18" fmla="*/ 1 w 1562"/>
                <a:gd name="T19" fmla="*/ 0 h 2975"/>
                <a:gd name="T20" fmla="*/ 1 w 1562"/>
                <a:gd name="T21" fmla="*/ 0 h 2975"/>
                <a:gd name="T22" fmla="*/ 1 w 1562"/>
                <a:gd name="T23" fmla="*/ 0 h 2975"/>
                <a:gd name="T24" fmla="*/ 1 w 1562"/>
                <a:gd name="T25" fmla="*/ 0 h 2975"/>
                <a:gd name="T26" fmla="*/ 1 w 1562"/>
                <a:gd name="T27" fmla="*/ 0 h 2975"/>
                <a:gd name="T28" fmla="*/ 1 w 1562"/>
                <a:gd name="T29" fmla="*/ 0 h 2975"/>
                <a:gd name="T30" fmla="*/ 1 w 1562"/>
                <a:gd name="T31" fmla="*/ 0 h 2975"/>
                <a:gd name="T32" fmla="*/ 1 w 1562"/>
                <a:gd name="T33" fmla="*/ 0 h 2975"/>
                <a:gd name="T34" fmla="*/ 1 w 1562"/>
                <a:gd name="T35" fmla="*/ 0 h 2975"/>
                <a:gd name="T36" fmla="*/ 1 w 1562"/>
                <a:gd name="T37" fmla="*/ 0 h 2975"/>
                <a:gd name="T38" fmla="*/ 1 w 1562"/>
                <a:gd name="T39" fmla="*/ 0 h 2975"/>
                <a:gd name="T40" fmla="*/ 1 w 1562"/>
                <a:gd name="T41" fmla="*/ 0 h 2975"/>
                <a:gd name="T42" fmla="*/ 1 w 1562"/>
                <a:gd name="T43" fmla="*/ 0 h 2975"/>
                <a:gd name="T44" fmla="*/ 1 w 1562"/>
                <a:gd name="T45" fmla="*/ 0 h 2975"/>
                <a:gd name="T46" fmla="*/ 1 w 1562"/>
                <a:gd name="T47" fmla="*/ 0 h 2975"/>
                <a:gd name="T48" fmla="*/ 1 w 1562"/>
                <a:gd name="T49" fmla="*/ 0 h 2975"/>
                <a:gd name="T50" fmla="*/ 1 w 1562"/>
                <a:gd name="T51" fmla="*/ 0 h 2975"/>
                <a:gd name="T52" fmla="*/ 1 w 1562"/>
                <a:gd name="T53" fmla="*/ 0 h 2975"/>
                <a:gd name="T54" fmla="*/ 1 w 1562"/>
                <a:gd name="T55" fmla="*/ 0 h 2975"/>
                <a:gd name="T56" fmla="*/ 1 w 1562"/>
                <a:gd name="T57" fmla="*/ 0 h 2975"/>
                <a:gd name="T58" fmla="*/ 1 w 1562"/>
                <a:gd name="T59" fmla="*/ 0 h 2975"/>
                <a:gd name="T60" fmla="*/ 1 w 1562"/>
                <a:gd name="T61" fmla="*/ 0 h 2975"/>
                <a:gd name="T62" fmla="*/ 1 w 1562"/>
                <a:gd name="T63" fmla="*/ 0 h 2975"/>
                <a:gd name="T64" fmla="*/ 1 w 1562"/>
                <a:gd name="T65" fmla="*/ 0 h 2975"/>
                <a:gd name="T66" fmla="*/ 1 w 1562"/>
                <a:gd name="T67" fmla="*/ 0 h 2975"/>
                <a:gd name="T68" fmla="*/ 1 w 1562"/>
                <a:gd name="T69" fmla="*/ 0 h 2975"/>
                <a:gd name="T70" fmla="*/ 1 w 1562"/>
                <a:gd name="T71" fmla="*/ 0 h 29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62"/>
                <a:gd name="T109" fmla="*/ 0 h 2975"/>
                <a:gd name="T110" fmla="*/ 1562 w 1562"/>
                <a:gd name="T111" fmla="*/ 2975 h 29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62" h="2975">
                  <a:moveTo>
                    <a:pt x="30" y="2946"/>
                  </a:moveTo>
                  <a:lnTo>
                    <a:pt x="17" y="2910"/>
                  </a:lnTo>
                  <a:lnTo>
                    <a:pt x="7" y="2816"/>
                  </a:lnTo>
                  <a:lnTo>
                    <a:pt x="0" y="2527"/>
                  </a:lnTo>
                  <a:lnTo>
                    <a:pt x="13" y="2049"/>
                  </a:lnTo>
                  <a:lnTo>
                    <a:pt x="30" y="1934"/>
                  </a:lnTo>
                  <a:lnTo>
                    <a:pt x="56" y="1827"/>
                  </a:lnTo>
                  <a:lnTo>
                    <a:pt x="129" y="1758"/>
                  </a:lnTo>
                  <a:lnTo>
                    <a:pt x="258" y="1658"/>
                  </a:lnTo>
                  <a:lnTo>
                    <a:pt x="464" y="1489"/>
                  </a:lnTo>
                  <a:lnTo>
                    <a:pt x="441" y="1454"/>
                  </a:lnTo>
                  <a:lnTo>
                    <a:pt x="367" y="1394"/>
                  </a:lnTo>
                  <a:lnTo>
                    <a:pt x="290" y="1329"/>
                  </a:lnTo>
                  <a:lnTo>
                    <a:pt x="253" y="1280"/>
                  </a:lnTo>
                  <a:lnTo>
                    <a:pt x="259" y="1262"/>
                  </a:lnTo>
                  <a:lnTo>
                    <a:pt x="274" y="1258"/>
                  </a:lnTo>
                  <a:lnTo>
                    <a:pt x="288" y="1255"/>
                  </a:lnTo>
                  <a:lnTo>
                    <a:pt x="294" y="1238"/>
                  </a:lnTo>
                  <a:lnTo>
                    <a:pt x="293" y="1217"/>
                  </a:lnTo>
                  <a:lnTo>
                    <a:pt x="290" y="1204"/>
                  </a:lnTo>
                  <a:lnTo>
                    <a:pt x="279" y="1196"/>
                  </a:lnTo>
                  <a:lnTo>
                    <a:pt x="273" y="1190"/>
                  </a:lnTo>
                  <a:lnTo>
                    <a:pt x="272" y="1178"/>
                  </a:lnTo>
                  <a:lnTo>
                    <a:pt x="273" y="1155"/>
                  </a:lnTo>
                  <a:lnTo>
                    <a:pt x="302" y="970"/>
                  </a:lnTo>
                  <a:lnTo>
                    <a:pt x="317" y="866"/>
                  </a:lnTo>
                  <a:lnTo>
                    <a:pt x="321" y="823"/>
                  </a:lnTo>
                  <a:lnTo>
                    <a:pt x="323" y="788"/>
                  </a:lnTo>
                  <a:lnTo>
                    <a:pt x="302" y="650"/>
                  </a:lnTo>
                  <a:lnTo>
                    <a:pt x="290" y="576"/>
                  </a:lnTo>
                  <a:lnTo>
                    <a:pt x="286" y="544"/>
                  </a:lnTo>
                  <a:lnTo>
                    <a:pt x="285" y="514"/>
                  </a:lnTo>
                  <a:lnTo>
                    <a:pt x="315" y="351"/>
                  </a:lnTo>
                  <a:lnTo>
                    <a:pt x="365" y="198"/>
                  </a:lnTo>
                  <a:lnTo>
                    <a:pt x="448" y="79"/>
                  </a:lnTo>
                  <a:lnTo>
                    <a:pt x="500" y="27"/>
                  </a:lnTo>
                  <a:lnTo>
                    <a:pt x="548" y="0"/>
                  </a:lnTo>
                  <a:lnTo>
                    <a:pt x="577" y="13"/>
                  </a:lnTo>
                  <a:lnTo>
                    <a:pt x="607" y="37"/>
                  </a:lnTo>
                  <a:lnTo>
                    <a:pt x="688" y="82"/>
                  </a:lnTo>
                  <a:lnTo>
                    <a:pt x="718" y="71"/>
                  </a:lnTo>
                  <a:lnTo>
                    <a:pt x="746" y="61"/>
                  </a:lnTo>
                  <a:lnTo>
                    <a:pt x="791" y="92"/>
                  </a:lnTo>
                  <a:lnTo>
                    <a:pt x="843" y="154"/>
                  </a:lnTo>
                  <a:lnTo>
                    <a:pt x="923" y="292"/>
                  </a:lnTo>
                  <a:lnTo>
                    <a:pt x="969" y="448"/>
                  </a:lnTo>
                  <a:lnTo>
                    <a:pt x="1004" y="615"/>
                  </a:lnTo>
                  <a:lnTo>
                    <a:pt x="1047" y="950"/>
                  </a:lnTo>
                  <a:lnTo>
                    <a:pt x="1055" y="1215"/>
                  </a:lnTo>
                  <a:lnTo>
                    <a:pt x="1059" y="1307"/>
                  </a:lnTo>
                  <a:lnTo>
                    <a:pt x="1061" y="1358"/>
                  </a:lnTo>
                  <a:lnTo>
                    <a:pt x="1061" y="1381"/>
                  </a:lnTo>
                  <a:lnTo>
                    <a:pt x="1060" y="1404"/>
                  </a:lnTo>
                  <a:lnTo>
                    <a:pt x="1053" y="1434"/>
                  </a:lnTo>
                  <a:lnTo>
                    <a:pt x="1047" y="1472"/>
                  </a:lnTo>
                  <a:lnTo>
                    <a:pt x="1091" y="1537"/>
                  </a:lnTo>
                  <a:lnTo>
                    <a:pt x="1149" y="1586"/>
                  </a:lnTo>
                  <a:lnTo>
                    <a:pt x="1295" y="1707"/>
                  </a:lnTo>
                  <a:lnTo>
                    <a:pt x="1549" y="2224"/>
                  </a:lnTo>
                  <a:lnTo>
                    <a:pt x="1556" y="2331"/>
                  </a:lnTo>
                  <a:lnTo>
                    <a:pt x="1550" y="2347"/>
                  </a:lnTo>
                  <a:lnTo>
                    <a:pt x="1549" y="2379"/>
                  </a:lnTo>
                  <a:lnTo>
                    <a:pt x="1549" y="2405"/>
                  </a:lnTo>
                  <a:lnTo>
                    <a:pt x="1549" y="2441"/>
                  </a:lnTo>
                  <a:lnTo>
                    <a:pt x="1559" y="2761"/>
                  </a:lnTo>
                  <a:lnTo>
                    <a:pt x="1562" y="2901"/>
                  </a:lnTo>
                  <a:lnTo>
                    <a:pt x="1562" y="2926"/>
                  </a:lnTo>
                  <a:lnTo>
                    <a:pt x="1561" y="2945"/>
                  </a:lnTo>
                  <a:lnTo>
                    <a:pt x="1555" y="2962"/>
                  </a:lnTo>
                  <a:lnTo>
                    <a:pt x="756" y="2975"/>
                  </a:lnTo>
                  <a:lnTo>
                    <a:pt x="362" y="2971"/>
                  </a:lnTo>
                  <a:lnTo>
                    <a:pt x="30" y="2946"/>
                  </a:lnTo>
                  <a:close/>
                </a:path>
              </a:pathLst>
            </a:cu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4" name="Freeform 29"/>
            <p:cNvSpPr>
              <a:spLocks/>
            </p:cNvSpPr>
            <p:nvPr/>
          </p:nvSpPr>
          <p:spPr bwMode="auto">
            <a:xfrm>
              <a:off x="4455" y="2384"/>
              <a:ext cx="826" cy="793"/>
            </a:xfrm>
            <a:custGeom>
              <a:avLst/>
              <a:gdLst>
                <a:gd name="T0" fmla="*/ 0 w 1654"/>
                <a:gd name="T1" fmla="*/ 0 h 2380"/>
                <a:gd name="T2" fmla="*/ 0 w 1654"/>
                <a:gd name="T3" fmla="*/ 0 h 2380"/>
                <a:gd name="T4" fmla="*/ 0 w 1654"/>
                <a:gd name="T5" fmla="*/ 0 h 2380"/>
                <a:gd name="T6" fmla="*/ 0 w 1654"/>
                <a:gd name="T7" fmla="*/ 0 h 2380"/>
                <a:gd name="T8" fmla="*/ 0 w 1654"/>
                <a:gd name="T9" fmla="*/ 0 h 2380"/>
                <a:gd name="T10" fmla="*/ 0 w 1654"/>
                <a:gd name="T11" fmla="*/ 0 h 2380"/>
                <a:gd name="T12" fmla="*/ 0 w 1654"/>
                <a:gd name="T13" fmla="*/ 0 h 2380"/>
                <a:gd name="T14" fmla="*/ 0 w 1654"/>
                <a:gd name="T15" fmla="*/ 0 h 2380"/>
                <a:gd name="T16" fmla="*/ 0 w 1654"/>
                <a:gd name="T17" fmla="*/ 0 h 2380"/>
                <a:gd name="T18" fmla="*/ 0 w 1654"/>
                <a:gd name="T19" fmla="*/ 0 h 2380"/>
                <a:gd name="T20" fmla="*/ 0 w 1654"/>
                <a:gd name="T21" fmla="*/ 0 h 2380"/>
                <a:gd name="T22" fmla="*/ 0 w 1654"/>
                <a:gd name="T23" fmla="*/ 0 h 2380"/>
                <a:gd name="T24" fmla="*/ 0 w 1654"/>
                <a:gd name="T25" fmla="*/ 0 h 2380"/>
                <a:gd name="T26" fmla="*/ 0 w 1654"/>
                <a:gd name="T27" fmla="*/ 0 h 2380"/>
                <a:gd name="T28" fmla="*/ 0 w 1654"/>
                <a:gd name="T29" fmla="*/ 0 h 2380"/>
                <a:gd name="T30" fmla="*/ 0 w 1654"/>
                <a:gd name="T31" fmla="*/ 0 h 2380"/>
                <a:gd name="T32" fmla="*/ 0 w 1654"/>
                <a:gd name="T33" fmla="*/ 0 h 2380"/>
                <a:gd name="T34" fmla="*/ 0 w 1654"/>
                <a:gd name="T35" fmla="*/ 0 h 2380"/>
                <a:gd name="T36" fmla="*/ 0 w 1654"/>
                <a:gd name="T37" fmla="*/ 0 h 2380"/>
                <a:gd name="T38" fmla="*/ 0 w 1654"/>
                <a:gd name="T39" fmla="*/ 0 h 2380"/>
                <a:gd name="T40" fmla="*/ 0 w 1654"/>
                <a:gd name="T41" fmla="*/ 0 h 2380"/>
                <a:gd name="T42" fmla="*/ 0 w 1654"/>
                <a:gd name="T43" fmla="*/ 0 h 2380"/>
                <a:gd name="T44" fmla="*/ 0 w 1654"/>
                <a:gd name="T45" fmla="*/ 0 h 2380"/>
                <a:gd name="T46" fmla="*/ 0 w 1654"/>
                <a:gd name="T47" fmla="*/ 0 h 2380"/>
                <a:gd name="T48" fmla="*/ 0 w 1654"/>
                <a:gd name="T49" fmla="*/ 0 h 2380"/>
                <a:gd name="T50" fmla="*/ 0 w 1654"/>
                <a:gd name="T51" fmla="*/ 0 h 2380"/>
                <a:gd name="T52" fmla="*/ 0 w 1654"/>
                <a:gd name="T53" fmla="*/ 0 h 2380"/>
                <a:gd name="T54" fmla="*/ 0 w 1654"/>
                <a:gd name="T55" fmla="*/ 0 h 2380"/>
                <a:gd name="T56" fmla="*/ 0 w 1654"/>
                <a:gd name="T57" fmla="*/ 0 h 2380"/>
                <a:gd name="T58" fmla="*/ 0 w 1654"/>
                <a:gd name="T59" fmla="*/ 0 h 2380"/>
                <a:gd name="T60" fmla="*/ 0 w 1654"/>
                <a:gd name="T61" fmla="*/ 0 h 2380"/>
                <a:gd name="T62" fmla="*/ 0 w 1654"/>
                <a:gd name="T63" fmla="*/ 0 h 2380"/>
                <a:gd name="T64" fmla="*/ 0 w 1654"/>
                <a:gd name="T65" fmla="*/ 0 h 2380"/>
                <a:gd name="T66" fmla="*/ 0 w 1654"/>
                <a:gd name="T67" fmla="*/ 0 h 2380"/>
                <a:gd name="T68" fmla="*/ 0 w 1654"/>
                <a:gd name="T69" fmla="*/ 0 h 2380"/>
                <a:gd name="T70" fmla="*/ 0 w 1654"/>
                <a:gd name="T71" fmla="*/ 0 h 2380"/>
                <a:gd name="T72" fmla="*/ 0 w 1654"/>
                <a:gd name="T73" fmla="*/ 0 h 2380"/>
                <a:gd name="T74" fmla="*/ 0 w 1654"/>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4"/>
                <a:gd name="T115" fmla="*/ 0 h 2380"/>
                <a:gd name="T116" fmla="*/ 1654 w 1654"/>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4" h="2380">
                  <a:moveTo>
                    <a:pt x="0" y="2380"/>
                  </a:moveTo>
                  <a:lnTo>
                    <a:pt x="34" y="1838"/>
                  </a:lnTo>
                  <a:lnTo>
                    <a:pt x="82" y="1711"/>
                  </a:lnTo>
                  <a:lnTo>
                    <a:pt x="154" y="1528"/>
                  </a:lnTo>
                  <a:lnTo>
                    <a:pt x="238" y="1508"/>
                  </a:lnTo>
                  <a:lnTo>
                    <a:pt x="400" y="1473"/>
                  </a:lnTo>
                  <a:lnTo>
                    <a:pt x="478" y="1427"/>
                  </a:lnTo>
                  <a:lnTo>
                    <a:pt x="548" y="1365"/>
                  </a:lnTo>
                  <a:lnTo>
                    <a:pt x="573" y="1207"/>
                  </a:lnTo>
                  <a:lnTo>
                    <a:pt x="495" y="996"/>
                  </a:lnTo>
                  <a:lnTo>
                    <a:pt x="440" y="975"/>
                  </a:lnTo>
                  <a:lnTo>
                    <a:pt x="393" y="746"/>
                  </a:lnTo>
                  <a:lnTo>
                    <a:pt x="426" y="686"/>
                  </a:lnTo>
                  <a:lnTo>
                    <a:pt x="409" y="463"/>
                  </a:lnTo>
                  <a:lnTo>
                    <a:pt x="419" y="245"/>
                  </a:lnTo>
                  <a:lnTo>
                    <a:pt x="473" y="163"/>
                  </a:lnTo>
                  <a:lnTo>
                    <a:pt x="588" y="18"/>
                  </a:lnTo>
                  <a:lnTo>
                    <a:pt x="681" y="0"/>
                  </a:lnTo>
                  <a:lnTo>
                    <a:pt x="806" y="0"/>
                  </a:lnTo>
                  <a:lnTo>
                    <a:pt x="899" y="56"/>
                  </a:lnTo>
                  <a:lnTo>
                    <a:pt x="978" y="163"/>
                  </a:lnTo>
                  <a:lnTo>
                    <a:pt x="1032" y="345"/>
                  </a:lnTo>
                  <a:lnTo>
                    <a:pt x="1046" y="495"/>
                  </a:lnTo>
                  <a:lnTo>
                    <a:pt x="1047" y="631"/>
                  </a:lnTo>
                  <a:lnTo>
                    <a:pt x="1093" y="653"/>
                  </a:lnTo>
                  <a:lnTo>
                    <a:pt x="1079" y="865"/>
                  </a:lnTo>
                  <a:lnTo>
                    <a:pt x="1013" y="902"/>
                  </a:lnTo>
                  <a:lnTo>
                    <a:pt x="993" y="1029"/>
                  </a:lnTo>
                  <a:lnTo>
                    <a:pt x="969" y="1178"/>
                  </a:lnTo>
                  <a:lnTo>
                    <a:pt x="984" y="1295"/>
                  </a:lnTo>
                  <a:lnTo>
                    <a:pt x="1071" y="1367"/>
                  </a:lnTo>
                  <a:lnTo>
                    <a:pt x="1186" y="1412"/>
                  </a:lnTo>
                  <a:lnTo>
                    <a:pt x="1351" y="1447"/>
                  </a:lnTo>
                  <a:lnTo>
                    <a:pt x="1469" y="1461"/>
                  </a:lnTo>
                  <a:lnTo>
                    <a:pt x="1531" y="1578"/>
                  </a:lnTo>
                  <a:lnTo>
                    <a:pt x="1578" y="1687"/>
                  </a:lnTo>
                  <a:lnTo>
                    <a:pt x="1654" y="2352"/>
                  </a:lnTo>
                  <a:lnTo>
                    <a:pt x="0" y="2380"/>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5" name="Freeform 30"/>
            <p:cNvSpPr>
              <a:spLocks/>
            </p:cNvSpPr>
            <p:nvPr/>
          </p:nvSpPr>
          <p:spPr bwMode="auto">
            <a:xfrm>
              <a:off x="3609" y="2463"/>
              <a:ext cx="849" cy="708"/>
            </a:xfrm>
            <a:custGeom>
              <a:avLst/>
              <a:gdLst>
                <a:gd name="T0" fmla="*/ 0 w 1697"/>
                <a:gd name="T1" fmla="*/ 0 h 2123"/>
                <a:gd name="T2" fmla="*/ 1 w 1697"/>
                <a:gd name="T3" fmla="*/ 0 h 2123"/>
                <a:gd name="T4" fmla="*/ 1 w 1697"/>
                <a:gd name="T5" fmla="*/ 0 h 2123"/>
                <a:gd name="T6" fmla="*/ 1 w 1697"/>
                <a:gd name="T7" fmla="*/ 0 h 2123"/>
                <a:gd name="T8" fmla="*/ 1 w 1697"/>
                <a:gd name="T9" fmla="*/ 0 h 2123"/>
                <a:gd name="T10" fmla="*/ 1 w 1697"/>
                <a:gd name="T11" fmla="*/ 0 h 2123"/>
                <a:gd name="T12" fmla="*/ 1 w 1697"/>
                <a:gd name="T13" fmla="*/ 0 h 2123"/>
                <a:gd name="T14" fmla="*/ 1 w 1697"/>
                <a:gd name="T15" fmla="*/ 0 h 2123"/>
                <a:gd name="T16" fmla="*/ 1 w 1697"/>
                <a:gd name="T17" fmla="*/ 0 h 2123"/>
                <a:gd name="T18" fmla="*/ 1 w 1697"/>
                <a:gd name="T19" fmla="*/ 0 h 2123"/>
                <a:gd name="T20" fmla="*/ 1 w 1697"/>
                <a:gd name="T21" fmla="*/ 0 h 2123"/>
                <a:gd name="T22" fmla="*/ 1 w 1697"/>
                <a:gd name="T23" fmla="*/ 0 h 2123"/>
                <a:gd name="T24" fmla="*/ 1 w 1697"/>
                <a:gd name="T25" fmla="*/ 0 h 2123"/>
                <a:gd name="T26" fmla="*/ 1 w 1697"/>
                <a:gd name="T27" fmla="*/ 0 h 2123"/>
                <a:gd name="T28" fmla="*/ 1 w 1697"/>
                <a:gd name="T29" fmla="*/ 0 h 2123"/>
                <a:gd name="T30" fmla="*/ 1 w 1697"/>
                <a:gd name="T31" fmla="*/ 0 h 2123"/>
                <a:gd name="T32" fmla="*/ 1 w 1697"/>
                <a:gd name="T33" fmla="*/ 0 h 2123"/>
                <a:gd name="T34" fmla="*/ 1 w 1697"/>
                <a:gd name="T35" fmla="*/ 0 h 2123"/>
                <a:gd name="T36" fmla="*/ 1 w 1697"/>
                <a:gd name="T37" fmla="*/ 0 h 2123"/>
                <a:gd name="T38" fmla="*/ 1 w 1697"/>
                <a:gd name="T39" fmla="*/ 0 h 2123"/>
                <a:gd name="T40" fmla="*/ 1 w 1697"/>
                <a:gd name="T41" fmla="*/ 0 h 2123"/>
                <a:gd name="T42" fmla="*/ 1 w 1697"/>
                <a:gd name="T43" fmla="*/ 0 h 2123"/>
                <a:gd name="T44" fmla="*/ 1 w 1697"/>
                <a:gd name="T45" fmla="*/ 0 h 2123"/>
                <a:gd name="T46" fmla="*/ 1 w 1697"/>
                <a:gd name="T47" fmla="*/ 0 h 2123"/>
                <a:gd name="T48" fmla="*/ 1 w 1697"/>
                <a:gd name="T49" fmla="*/ 0 h 2123"/>
                <a:gd name="T50" fmla="*/ 1 w 1697"/>
                <a:gd name="T51" fmla="*/ 0 h 2123"/>
                <a:gd name="T52" fmla="*/ 1 w 1697"/>
                <a:gd name="T53" fmla="*/ 0 h 2123"/>
                <a:gd name="T54" fmla="*/ 1 w 1697"/>
                <a:gd name="T55" fmla="*/ 0 h 2123"/>
                <a:gd name="T56" fmla="*/ 1 w 1697"/>
                <a:gd name="T57" fmla="*/ 0 h 2123"/>
                <a:gd name="T58" fmla="*/ 1 w 1697"/>
                <a:gd name="T59" fmla="*/ 0 h 2123"/>
                <a:gd name="T60" fmla="*/ 1 w 1697"/>
                <a:gd name="T61" fmla="*/ 0 h 2123"/>
                <a:gd name="T62" fmla="*/ 1 w 1697"/>
                <a:gd name="T63" fmla="*/ 0 h 2123"/>
                <a:gd name="T64" fmla="*/ 1 w 1697"/>
                <a:gd name="T65" fmla="*/ 0 h 2123"/>
                <a:gd name="T66" fmla="*/ 1 w 1697"/>
                <a:gd name="T67" fmla="*/ 0 h 2123"/>
                <a:gd name="T68" fmla="*/ 1 w 1697"/>
                <a:gd name="T69" fmla="*/ 0 h 2123"/>
                <a:gd name="T70" fmla="*/ 1 w 1697"/>
                <a:gd name="T71" fmla="*/ 0 h 2123"/>
                <a:gd name="T72" fmla="*/ 1 w 1697"/>
                <a:gd name="T73" fmla="*/ 0 h 2123"/>
                <a:gd name="T74" fmla="*/ 1 w 1697"/>
                <a:gd name="T75" fmla="*/ 0 h 2123"/>
                <a:gd name="T76" fmla="*/ 0 w 1697"/>
                <a:gd name="T77" fmla="*/ 0 h 212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97"/>
                <a:gd name="T118" fmla="*/ 0 h 2123"/>
                <a:gd name="T119" fmla="*/ 1697 w 1697"/>
                <a:gd name="T120" fmla="*/ 2123 h 212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97" h="2123">
                  <a:moveTo>
                    <a:pt x="0" y="2119"/>
                  </a:moveTo>
                  <a:lnTo>
                    <a:pt x="45" y="1670"/>
                  </a:lnTo>
                  <a:lnTo>
                    <a:pt x="108" y="1459"/>
                  </a:lnTo>
                  <a:lnTo>
                    <a:pt x="292" y="1343"/>
                  </a:lnTo>
                  <a:lnTo>
                    <a:pt x="473" y="1307"/>
                  </a:lnTo>
                  <a:lnTo>
                    <a:pt x="624" y="1255"/>
                  </a:lnTo>
                  <a:lnTo>
                    <a:pt x="685" y="1150"/>
                  </a:lnTo>
                  <a:lnTo>
                    <a:pt x="692" y="989"/>
                  </a:lnTo>
                  <a:lnTo>
                    <a:pt x="628" y="936"/>
                  </a:lnTo>
                  <a:lnTo>
                    <a:pt x="577" y="867"/>
                  </a:lnTo>
                  <a:lnTo>
                    <a:pt x="564" y="823"/>
                  </a:lnTo>
                  <a:lnTo>
                    <a:pt x="534" y="649"/>
                  </a:lnTo>
                  <a:lnTo>
                    <a:pt x="538" y="650"/>
                  </a:lnTo>
                  <a:lnTo>
                    <a:pt x="498" y="519"/>
                  </a:lnTo>
                  <a:lnTo>
                    <a:pt x="544" y="305"/>
                  </a:lnTo>
                  <a:lnTo>
                    <a:pt x="640" y="201"/>
                  </a:lnTo>
                  <a:lnTo>
                    <a:pt x="752" y="62"/>
                  </a:lnTo>
                  <a:lnTo>
                    <a:pt x="973" y="0"/>
                  </a:lnTo>
                  <a:lnTo>
                    <a:pt x="1147" y="78"/>
                  </a:lnTo>
                  <a:lnTo>
                    <a:pt x="1230" y="169"/>
                  </a:lnTo>
                  <a:lnTo>
                    <a:pt x="1299" y="231"/>
                  </a:lnTo>
                  <a:lnTo>
                    <a:pt x="1312" y="321"/>
                  </a:lnTo>
                  <a:lnTo>
                    <a:pt x="1363" y="386"/>
                  </a:lnTo>
                  <a:lnTo>
                    <a:pt x="1376" y="490"/>
                  </a:lnTo>
                  <a:lnTo>
                    <a:pt x="1323" y="638"/>
                  </a:lnTo>
                  <a:lnTo>
                    <a:pt x="1333" y="745"/>
                  </a:lnTo>
                  <a:lnTo>
                    <a:pt x="1282" y="851"/>
                  </a:lnTo>
                  <a:lnTo>
                    <a:pt x="1238" y="884"/>
                  </a:lnTo>
                  <a:lnTo>
                    <a:pt x="1238" y="934"/>
                  </a:lnTo>
                  <a:lnTo>
                    <a:pt x="1136" y="1037"/>
                  </a:lnTo>
                  <a:lnTo>
                    <a:pt x="1162" y="1229"/>
                  </a:lnTo>
                  <a:lnTo>
                    <a:pt x="1269" y="1355"/>
                  </a:lnTo>
                  <a:lnTo>
                    <a:pt x="1439" y="1415"/>
                  </a:lnTo>
                  <a:lnTo>
                    <a:pt x="1625" y="1491"/>
                  </a:lnTo>
                  <a:lnTo>
                    <a:pt x="1680" y="1597"/>
                  </a:lnTo>
                  <a:lnTo>
                    <a:pt x="1692" y="1814"/>
                  </a:lnTo>
                  <a:lnTo>
                    <a:pt x="1697" y="1974"/>
                  </a:lnTo>
                  <a:lnTo>
                    <a:pt x="1692" y="2123"/>
                  </a:lnTo>
                  <a:lnTo>
                    <a:pt x="0" y="2119"/>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6" name="Text Box 31"/>
            <p:cNvSpPr txBox="1">
              <a:spLocks noChangeArrowheads="1"/>
            </p:cNvSpPr>
            <p:nvPr/>
          </p:nvSpPr>
          <p:spPr bwMode="auto">
            <a:xfrm>
              <a:off x="573" y="3013"/>
              <a:ext cx="4699" cy="377"/>
            </a:xfrm>
            <a:prstGeom prst="rect">
              <a:avLst/>
            </a:prstGeom>
            <a:solidFill>
              <a:srgbClr val="DADCE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buClr>
                  <a:schemeClr val="accent1"/>
                </a:buClr>
                <a:buFont typeface="Wingdings" charset="0"/>
                <a:buNone/>
              </a:pPr>
              <a:r>
                <a:rPr lang="en-US" sz="2800">
                  <a:latin typeface="Amaze" charset="0"/>
                </a:rPr>
                <a:t>Questions?</a:t>
              </a:r>
            </a:p>
          </p:txBody>
        </p:sp>
      </p:grpSp>
    </p:spTree>
    <p:extLst>
      <p:ext uri="{BB962C8B-B14F-4D97-AF65-F5344CB8AC3E}">
        <p14:creationId xmlns:p14="http://schemas.microsoft.com/office/powerpoint/2010/main" val="3551257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074" name="Picture 2" descr="C:\Users\Tayyab\Desktop\gwallacelf\17.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502585" y="1148217"/>
            <a:ext cx="6193615" cy="2026058"/>
          </a:xfrm>
          <a:prstGeom prst="rect">
            <a:avLst/>
          </a:prstGeom>
          <a:noFill/>
        </p:spPr>
      </p:pic>
    </p:spTree>
    <p:extLst>
      <p:ext uri="{BB962C8B-B14F-4D97-AF65-F5344CB8AC3E}">
        <p14:creationId xmlns:p14="http://schemas.microsoft.com/office/powerpoint/2010/main" val="140881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Today’s reality</a:t>
            </a:r>
          </a:p>
        </p:txBody>
      </p:sp>
      <p:sp>
        <p:nvSpPr>
          <p:cNvPr id="4" name="Can 3"/>
          <p:cNvSpPr/>
          <p:nvPr/>
        </p:nvSpPr>
        <p:spPr>
          <a:xfrm>
            <a:off x="4827923" y="3496440"/>
            <a:ext cx="555625" cy="3571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 name="Can 4"/>
          <p:cNvSpPr/>
          <p:nvPr/>
        </p:nvSpPr>
        <p:spPr>
          <a:xfrm>
            <a:off x="5378764" y="348850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 name="Can 5"/>
          <p:cNvSpPr/>
          <p:nvPr/>
        </p:nvSpPr>
        <p:spPr>
          <a:xfrm>
            <a:off x="5826439" y="370122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7" name="Straight Arrow Connector 199"/>
          <p:cNvCxnSpPr>
            <a:endCxn id="6" idx="1"/>
          </p:cNvCxnSpPr>
          <p:nvPr/>
        </p:nvCxnSpPr>
        <p:spPr bwMode="auto">
          <a:xfrm rot="16200000" flipH="1">
            <a:off x="4646133" y="2362163"/>
            <a:ext cx="1581150" cy="1096963"/>
          </a:xfrm>
          <a:prstGeom prst="bentConnector3">
            <a:avLst>
              <a:gd name="adj1" fmla="val 7639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8" name="Straight Arrow Connector 196"/>
          <p:cNvCxnSpPr>
            <a:stCxn id="61" idx="2"/>
            <a:endCxn id="5" idx="1"/>
          </p:cNvCxnSpPr>
          <p:nvPr/>
        </p:nvCxnSpPr>
        <p:spPr bwMode="auto">
          <a:xfrm rot="16200000" flipH="1">
            <a:off x="4376268" y="2284355"/>
            <a:ext cx="1381125" cy="1027112"/>
          </a:xfrm>
          <a:prstGeom prst="bentConnector3">
            <a:avLst>
              <a:gd name="adj1" fmla="val 74302"/>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9" name="Can 8"/>
          <p:cNvSpPr/>
          <p:nvPr/>
        </p:nvSpPr>
        <p:spPr>
          <a:xfrm>
            <a:off x="5464489" y="3915511"/>
            <a:ext cx="436562" cy="258762"/>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0" name="Straight Arrow Connector 199"/>
          <p:cNvCxnSpPr>
            <a:stCxn id="61" idx="2"/>
            <a:endCxn id="9" idx="1"/>
          </p:cNvCxnSpPr>
          <p:nvPr/>
        </p:nvCxnSpPr>
        <p:spPr bwMode="auto">
          <a:xfrm rot="16200000" flipH="1">
            <a:off x="4213540" y="2447074"/>
            <a:ext cx="1808163" cy="11287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1" name="Group 137"/>
          <p:cNvGrpSpPr>
            <a:grpSpLocks/>
          </p:cNvGrpSpPr>
          <p:nvPr/>
        </p:nvGrpSpPr>
        <p:grpSpPr bwMode="auto">
          <a:xfrm>
            <a:off x="7220265" y="1231048"/>
            <a:ext cx="1228725" cy="863600"/>
            <a:chOff x="5523670" y="3674781"/>
            <a:chExt cx="1229360" cy="863600"/>
          </a:xfrm>
        </p:grpSpPr>
        <p:sp>
          <p:nvSpPr>
            <p:cNvPr id="12" name="Rectangle 11"/>
            <p:cNvSpPr/>
            <p:nvPr/>
          </p:nvSpPr>
          <p:spPr>
            <a:xfrm>
              <a:off x="5523670" y="3674781"/>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 name="Rectangle 12"/>
            <p:cNvSpPr/>
            <p:nvPr/>
          </p:nvSpPr>
          <p:spPr>
            <a:xfrm>
              <a:off x="5577673" y="3719231"/>
              <a:ext cx="1121354" cy="774700"/>
            </a:xfrm>
            <a:prstGeom prst="rect">
              <a:avLst/>
            </a:prstGeom>
            <a:solidFill>
              <a:srgbClr val="FFFFFF"/>
            </a:solidFill>
            <a:ln w="12700" cmpd="sng">
              <a:solidFill>
                <a:srgbClr val="99CC99"/>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 name="Rectangle 13"/>
            <p:cNvSpPr/>
            <p:nvPr/>
          </p:nvSpPr>
          <p:spPr>
            <a:xfrm>
              <a:off x="5569731" y="3887506"/>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 name="Rectangle 14"/>
            <p:cNvSpPr/>
            <p:nvPr/>
          </p:nvSpPr>
          <p:spPr>
            <a:xfrm>
              <a:off x="5569731" y="4051019"/>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 name="Rectangle 15"/>
            <p:cNvSpPr/>
            <p:nvPr/>
          </p:nvSpPr>
          <p:spPr>
            <a:xfrm>
              <a:off x="5569731" y="4214531"/>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 name="Rectangle 16"/>
            <p:cNvSpPr/>
            <p:nvPr/>
          </p:nvSpPr>
          <p:spPr>
            <a:xfrm>
              <a:off x="5569731" y="4378044"/>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 name="Straight Connector 17"/>
            <p:cNvCxnSpPr/>
            <p:nvPr/>
          </p:nvCxnSpPr>
          <p:spPr bwMode="auto">
            <a:xfrm>
              <a:off x="6146292"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9" name="Straight Connector 18"/>
            <p:cNvCxnSpPr/>
            <p:nvPr/>
          </p:nvCxnSpPr>
          <p:spPr bwMode="auto">
            <a:xfrm>
              <a:off x="629559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0" name="Straight Connector 19"/>
            <p:cNvCxnSpPr/>
            <p:nvPr/>
          </p:nvCxnSpPr>
          <p:spPr bwMode="auto">
            <a:xfrm>
              <a:off x="644648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1" name="Straight Connector 20"/>
            <p:cNvCxnSpPr/>
            <p:nvPr/>
          </p:nvCxnSpPr>
          <p:spPr bwMode="auto">
            <a:xfrm>
              <a:off x="659578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2" name="Straight Connector 21"/>
            <p:cNvCxnSpPr/>
            <p:nvPr/>
          </p:nvCxnSpPr>
          <p:spPr bwMode="auto">
            <a:xfrm>
              <a:off x="569679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3" name="Straight Connector 22"/>
            <p:cNvCxnSpPr/>
            <p:nvPr/>
          </p:nvCxnSpPr>
          <p:spPr bwMode="auto">
            <a:xfrm>
              <a:off x="584609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4" name="Straight Connector 23"/>
            <p:cNvCxnSpPr/>
            <p:nvPr/>
          </p:nvCxnSpPr>
          <p:spPr bwMode="auto">
            <a:xfrm>
              <a:off x="599698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5" name="Rectangle 24"/>
            <p:cNvSpPr/>
            <p:nvPr/>
          </p:nvSpPr>
          <p:spPr>
            <a:xfrm>
              <a:off x="5569731" y="3723994"/>
              <a:ext cx="1137237" cy="80962"/>
            </a:xfrm>
            <a:prstGeom prst="rect">
              <a:avLst/>
            </a:prstGeom>
            <a:solidFill>
              <a:schemeClr val="accent3">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26" name="Group 6"/>
          <p:cNvGrpSpPr>
            <a:grpSpLocks/>
          </p:cNvGrpSpPr>
          <p:nvPr/>
        </p:nvGrpSpPr>
        <p:grpSpPr bwMode="auto">
          <a:xfrm>
            <a:off x="5878843" y="1227874"/>
            <a:ext cx="1230313" cy="863600"/>
            <a:chOff x="5530107" y="3733058"/>
            <a:chExt cx="1229360" cy="863600"/>
          </a:xfrm>
        </p:grpSpPr>
        <p:sp>
          <p:nvSpPr>
            <p:cNvPr id="27" name="Rectangle 26"/>
            <p:cNvSpPr/>
            <p:nvPr/>
          </p:nvSpPr>
          <p:spPr>
            <a:xfrm>
              <a:off x="5530107" y="3733058"/>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8" name="Rectangle 27"/>
            <p:cNvSpPr/>
            <p:nvPr/>
          </p:nvSpPr>
          <p:spPr>
            <a:xfrm>
              <a:off x="5580868" y="3774333"/>
              <a:ext cx="1137356"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9" name="Rectangle 28"/>
            <p:cNvSpPr/>
            <p:nvPr/>
          </p:nvSpPr>
          <p:spPr>
            <a:xfrm>
              <a:off x="5590385" y="3885458"/>
              <a:ext cx="274425"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0" name="Rectangle 29"/>
            <p:cNvSpPr/>
            <p:nvPr/>
          </p:nvSpPr>
          <p:spPr>
            <a:xfrm>
              <a:off x="5896536" y="3885458"/>
              <a:ext cx="815343" cy="6556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1" name="Rectangle 30"/>
            <p:cNvSpPr/>
            <p:nvPr/>
          </p:nvSpPr>
          <p:spPr>
            <a:xfrm>
              <a:off x="5650664" y="39378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2" name="Rectangle 31"/>
            <p:cNvSpPr/>
            <p:nvPr/>
          </p:nvSpPr>
          <p:spPr>
            <a:xfrm>
              <a:off x="5952055" y="3942608"/>
              <a:ext cx="656716" cy="12541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3" name="Rectangle 32"/>
            <p:cNvSpPr/>
            <p:nvPr/>
          </p:nvSpPr>
          <p:spPr>
            <a:xfrm>
              <a:off x="6018678" y="4315671"/>
              <a:ext cx="344221" cy="1476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4" name="Rectangle 33"/>
            <p:cNvSpPr/>
            <p:nvPr/>
          </p:nvSpPr>
          <p:spPr>
            <a:xfrm>
              <a:off x="5959987" y="3956896"/>
              <a:ext cx="191938" cy="4984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5" name="Rectangle 34"/>
            <p:cNvSpPr/>
            <p:nvPr/>
          </p:nvSpPr>
          <p:spPr>
            <a:xfrm>
              <a:off x="6193168" y="4134696"/>
              <a:ext cx="407672" cy="1238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6" name="Rectangle 35"/>
            <p:cNvSpPr/>
            <p:nvPr/>
          </p:nvSpPr>
          <p:spPr>
            <a:xfrm>
              <a:off x="5650664" y="4061671"/>
              <a:ext cx="155454" cy="682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7" name="Rectangle 36"/>
            <p:cNvSpPr/>
            <p:nvPr/>
          </p:nvSpPr>
          <p:spPr>
            <a:xfrm>
              <a:off x="5650664" y="418390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8" name="Rectangle 37"/>
            <p:cNvSpPr/>
            <p:nvPr/>
          </p:nvSpPr>
          <p:spPr>
            <a:xfrm>
              <a:off x="6207445" y="43950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5650664" y="4307733"/>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6434281" y="4399808"/>
              <a:ext cx="155454" cy="682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1" name="Rectangle 40"/>
            <p:cNvSpPr/>
            <p:nvPr/>
          </p:nvSpPr>
          <p:spPr>
            <a:xfrm>
              <a:off x="6426350" y="430455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cxnSp>
        <p:nvCxnSpPr>
          <p:cNvPr id="42" name="Straight Arrow Connector 199"/>
          <p:cNvCxnSpPr>
            <a:endCxn id="4" idx="1"/>
          </p:cNvCxnSpPr>
          <p:nvPr/>
        </p:nvCxnSpPr>
        <p:spPr bwMode="auto">
          <a:xfrm rot="16200000" flipH="1">
            <a:off x="3987341" y="2378045"/>
            <a:ext cx="1406525" cy="8302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3" name="Can 42"/>
          <p:cNvSpPr/>
          <p:nvPr/>
        </p:nvSpPr>
        <p:spPr>
          <a:xfrm>
            <a:off x="1410021" y="353295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4" name="Can 43"/>
          <p:cNvSpPr/>
          <p:nvPr/>
        </p:nvSpPr>
        <p:spPr>
          <a:xfrm>
            <a:off x="1857689" y="374567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5" name="Straight Arrow Connector 199"/>
          <p:cNvCxnSpPr>
            <a:stCxn id="149" idx="2"/>
            <a:endCxn id="44" idx="1"/>
          </p:cNvCxnSpPr>
          <p:nvPr/>
        </p:nvCxnSpPr>
        <p:spPr bwMode="auto">
          <a:xfrm rot="16200000" flipH="1">
            <a:off x="1153655" y="2882854"/>
            <a:ext cx="1689100" cy="365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6" name="Straight Arrow Connector 196"/>
          <p:cNvCxnSpPr>
            <a:stCxn id="148" idx="2"/>
            <a:endCxn id="43" idx="1"/>
          </p:cNvCxnSpPr>
          <p:nvPr/>
        </p:nvCxnSpPr>
        <p:spPr bwMode="auto">
          <a:xfrm rot="5400000">
            <a:off x="913945" y="2755871"/>
            <a:ext cx="1474787" cy="7937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7" name="Can 46"/>
          <p:cNvSpPr/>
          <p:nvPr/>
        </p:nvSpPr>
        <p:spPr>
          <a:xfrm>
            <a:off x="1014738" y="3745648"/>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8" name="Straight Arrow Connector 199"/>
          <p:cNvCxnSpPr>
            <a:stCxn id="147" idx="2"/>
            <a:endCxn id="51" idx="1"/>
          </p:cNvCxnSpPr>
          <p:nvPr/>
        </p:nvCxnSpPr>
        <p:spPr bwMode="auto">
          <a:xfrm rot="16200000" flipH="1">
            <a:off x="1358875" y="2118858"/>
            <a:ext cx="1719263" cy="159464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9" name="Straight Arrow Connector 196"/>
          <p:cNvCxnSpPr>
            <a:stCxn id="144" idx="2"/>
            <a:endCxn id="47" idx="1"/>
          </p:cNvCxnSpPr>
          <p:nvPr/>
        </p:nvCxnSpPr>
        <p:spPr bwMode="auto">
          <a:xfrm rot="16200000" flipH="1">
            <a:off x="372608" y="2825704"/>
            <a:ext cx="1689100" cy="1508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0" name="Can 49"/>
          <p:cNvSpPr/>
          <p:nvPr/>
        </p:nvSpPr>
        <p:spPr>
          <a:xfrm>
            <a:off x="2408573" y="3561527"/>
            <a:ext cx="403225"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Can 50"/>
          <p:cNvSpPr/>
          <p:nvPr/>
        </p:nvSpPr>
        <p:spPr>
          <a:xfrm>
            <a:off x="2857814" y="3775811"/>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2" name="Straight Arrow Connector 199"/>
          <p:cNvCxnSpPr>
            <a:endCxn id="51" idx="1"/>
          </p:cNvCxnSpPr>
          <p:nvPr/>
        </p:nvCxnSpPr>
        <p:spPr bwMode="auto">
          <a:xfrm rot="16200000" flipH="1">
            <a:off x="2102174" y="2862999"/>
            <a:ext cx="1217613" cy="608012"/>
          </a:xfrm>
          <a:prstGeom prst="bentConnector3">
            <a:avLst>
              <a:gd name="adj1" fmla="val 65645"/>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3" name="Straight Arrow Connector 196"/>
          <p:cNvCxnSpPr>
            <a:stCxn id="205" idx="3"/>
            <a:endCxn id="50" idx="1"/>
          </p:cNvCxnSpPr>
          <p:nvPr/>
        </p:nvCxnSpPr>
        <p:spPr bwMode="auto">
          <a:xfrm rot="16200000" flipH="1">
            <a:off x="2037513" y="2988858"/>
            <a:ext cx="558084" cy="587253"/>
          </a:xfrm>
          <a:prstGeom prst="bentConnector3">
            <a:avLst>
              <a:gd name="adj1" fmla="val 77633"/>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4" name="Can 53"/>
          <p:cNvSpPr/>
          <p:nvPr/>
        </p:nvSpPr>
        <p:spPr>
          <a:xfrm>
            <a:off x="4227884" y="3799624"/>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5" name="Straight Arrow Connector 196"/>
          <p:cNvCxnSpPr>
            <a:stCxn id="61" idx="2"/>
            <a:endCxn id="54" idx="1"/>
          </p:cNvCxnSpPr>
          <p:nvPr/>
        </p:nvCxnSpPr>
        <p:spPr bwMode="auto">
          <a:xfrm rot="5400000">
            <a:off x="3683372" y="2929678"/>
            <a:ext cx="1692275" cy="4762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6" name="Can 55"/>
          <p:cNvSpPr/>
          <p:nvPr/>
        </p:nvSpPr>
        <p:spPr>
          <a:xfrm>
            <a:off x="3321370" y="3615502"/>
            <a:ext cx="401637"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7" name="Can 56"/>
          <p:cNvSpPr/>
          <p:nvPr/>
        </p:nvSpPr>
        <p:spPr>
          <a:xfrm>
            <a:off x="3769039" y="3829787"/>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Arrow Connector 199"/>
          <p:cNvCxnSpPr>
            <a:endCxn id="57" idx="1"/>
          </p:cNvCxnSpPr>
          <p:nvPr/>
        </p:nvCxnSpPr>
        <p:spPr bwMode="auto">
          <a:xfrm rot="5400000">
            <a:off x="3377778" y="2605041"/>
            <a:ext cx="1774825" cy="674687"/>
          </a:xfrm>
          <a:prstGeom prst="bentConnector3">
            <a:avLst>
              <a:gd name="adj1" fmla="val 70956"/>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9" name="Straight Arrow Connector 196"/>
          <p:cNvCxnSpPr>
            <a:stCxn id="61" idx="2"/>
            <a:endCxn id="51" idx="1"/>
          </p:cNvCxnSpPr>
          <p:nvPr/>
        </p:nvCxnSpPr>
        <p:spPr bwMode="auto">
          <a:xfrm rot="5400000">
            <a:off x="2950309" y="2172832"/>
            <a:ext cx="1668463" cy="1537494"/>
          </a:xfrm>
          <a:prstGeom prst="bentConnector3">
            <a:avLst>
              <a:gd name="adj1" fmla="val 66855"/>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61" name="Rectangle 60"/>
          <p:cNvSpPr/>
          <p:nvPr/>
        </p:nvSpPr>
        <p:spPr>
          <a:xfrm>
            <a:off x="3930964" y="1232638"/>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2" name="Rectangle 61"/>
          <p:cNvSpPr/>
          <p:nvPr/>
        </p:nvSpPr>
        <p:spPr>
          <a:xfrm>
            <a:off x="4307201" y="1353286"/>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3" name="Rectangle 62"/>
          <p:cNvSpPr/>
          <p:nvPr/>
        </p:nvSpPr>
        <p:spPr bwMode="auto">
          <a:xfrm>
            <a:off x="3946897" y="1267569"/>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4" name="Rectangle 63"/>
          <p:cNvSpPr/>
          <p:nvPr/>
        </p:nvSpPr>
        <p:spPr>
          <a:xfrm>
            <a:off x="3967476" y="1910500"/>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5" name="Round Diagonal Corner Rectangle 64"/>
          <p:cNvSpPr/>
          <p:nvPr/>
        </p:nvSpPr>
        <p:spPr>
          <a:xfrm>
            <a:off x="4589781" y="1483461"/>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66" name="Cross 65"/>
          <p:cNvSpPr/>
          <p:nvPr/>
        </p:nvSpPr>
        <p:spPr>
          <a:xfrm>
            <a:off x="4589781" y="1632686"/>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67" name="Group 4"/>
          <p:cNvGrpSpPr>
            <a:grpSpLocks/>
          </p:cNvGrpSpPr>
          <p:nvPr/>
        </p:nvGrpSpPr>
        <p:grpSpPr bwMode="auto">
          <a:xfrm>
            <a:off x="4421559" y="1712090"/>
            <a:ext cx="42863" cy="79375"/>
            <a:chOff x="603250" y="4737100"/>
            <a:chExt cx="355600" cy="654050"/>
          </a:xfrm>
        </p:grpSpPr>
        <p:sp>
          <p:nvSpPr>
            <p:cNvPr id="68" name="Delay 67"/>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9" name="Oval 68"/>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70" name="Group 4"/>
          <p:cNvGrpSpPr>
            <a:grpSpLocks/>
          </p:cNvGrpSpPr>
          <p:nvPr/>
        </p:nvGrpSpPr>
        <p:grpSpPr bwMode="auto">
          <a:xfrm>
            <a:off x="4454839" y="1458062"/>
            <a:ext cx="44450" cy="85725"/>
            <a:chOff x="603250" y="4737100"/>
            <a:chExt cx="355600" cy="654050"/>
          </a:xfrm>
        </p:grpSpPr>
        <p:sp>
          <p:nvSpPr>
            <p:cNvPr id="71" name="Delay 70"/>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72" name="Oval 71"/>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73" name="Straight Connector 72"/>
          <p:cNvCxnSpPr>
            <a:stCxn id="71" idx="2"/>
            <a:endCxn id="65" idx="2"/>
          </p:cNvCxnSpPr>
          <p:nvPr/>
        </p:nvCxnSpPr>
        <p:spPr bwMode="auto">
          <a:xfrm>
            <a:off x="4499347" y="1512059"/>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4" name="Straight Connector 73"/>
          <p:cNvCxnSpPr>
            <a:stCxn id="66" idx="0"/>
            <a:endCxn id="65" idx="1"/>
          </p:cNvCxnSpPr>
          <p:nvPr/>
        </p:nvCxnSpPr>
        <p:spPr bwMode="auto">
          <a:xfrm flipH="1" flipV="1">
            <a:off x="4619939" y="1546961"/>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5" name="Straight Connector 74"/>
          <p:cNvCxnSpPr>
            <a:stCxn id="66" idx="2"/>
            <a:endCxn id="68" idx="2"/>
          </p:cNvCxnSpPr>
          <p:nvPr/>
        </p:nvCxnSpPr>
        <p:spPr bwMode="auto">
          <a:xfrm flipH="1">
            <a:off x="4464422" y="1689865"/>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76" name="Rectangle 75"/>
          <p:cNvSpPr/>
          <p:nvPr/>
        </p:nvSpPr>
        <p:spPr>
          <a:xfrm>
            <a:off x="3969064" y="1854937"/>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7" name="Rectangle 76"/>
          <p:cNvSpPr/>
          <p:nvPr/>
        </p:nvSpPr>
        <p:spPr>
          <a:xfrm>
            <a:off x="4835846" y="1356461"/>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8" name="Rectangle 77"/>
          <p:cNvSpPr/>
          <p:nvPr/>
        </p:nvSpPr>
        <p:spPr>
          <a:xfrm>
            <a:off x="4307259" y="1351698"/>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9" name="Rectangle 78"/>
          <p:cNvSpPr/>
          <p:nvPr/>
        </p:nvSpPr>
        <p:spPr>
          <a:xfrm>
            <a:off x="4837427" y="1394561"/>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0" name="Rectangle 79"/>
          <p:cNvSpPr/>
          <p:nvPr/>
        </p:nvSpPr>
        <p:spPr>
          <a:xfrm>
            <a:off x="4856476" y="1432661"/>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Rectangle 80"/>
          <p:cNvSpPr/>
          <p:nvPr/>
        </p:nvSpPr>
        <p:spPr>
          <a:xfrm>
            <a:off x="3967481" y="1361224"/>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82" name="Group 193"/>
          <p:cNvGrpSpPr>
            <a:grpSpLocks/>
          </p:cNvGrpSpPr>
          <p:nvPr/>
        </p:nvGrpSpPr>
        <p:grpSpPr bwMode="auto">
          <a:xfrm>
            <a:off x="3981764" y="1385046"/>
            <a:ext cx="252412" cy="369887"/>
            <a:chOff x="552317" y="2476596"/>
            <a:chExt cx="701871" cy="1650326"/>
          </a:xfrm>
        </p:grpSpPr>
        <p:grpSp>
          <p:nvGrpSpPr>
            <p:cNvPr id="83" name="Group 218"/>
            <p:cNvGrpSpPr>
              <a:grpSpLocks/>
            </p:cNvGrpSpPr>
            <p:nvPr/>
          </p:nvGrpSpPr>
          <p:grpSpPr bwMode="auto">
            <a:xfrm>
              <a:off x="552317" y="2476596"/>
              <a:ext cx="692981" cy="531812"/>
              <a:chOff x="1933176" y="4572069"/>
              <a:chExt cx="813220" cy="531812"/>
            </a:xfrm>
          </p:grpSpPr>
          <p:sp>
            <p:nvSpPr>
              <p:cNvPr id="94" name="Rectangle 93"/>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6" name="Rectangle 95"/>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7" name="Rectangle 96"/>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4" name="Group 218"/>
            <p:cNvGrpSpPr>
              <a:grpSpLocks/>
            </p:cNvGrpSpPr>
            <p:nvPr/>
          </p:nvGrpSpPr>
          <p:grpSpPr bwMode="auto">
            <a:xfrm>
              <a:off x="559469" y="3064221"/>
              <a:ext cx="690274" cy="404812"/>
              <a:chOff x="1936353" y="4699069"/>
              <a:chExt cx="810043" cy="404812"/>
            </a:xfrm>
          </p:grpSpPr>
          <p:sp>
            <p:nvSpPr>
              <p:cNvPr id="91" name="Rectangle 90"/>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2" name="Rectangle 91"/>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3" name="Rectangle 92"/>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5" name="Group 218"/>
            <p:cNvGrpSpPr>
              <a:grpSpLocks/>
            </p:cNvGrpSpPr>
            <p:nvPr/>
          </p:nvGrpSpPr>
          <p:grpSpPr bwMode="auto">
            <a:xfrm>
              <a:off x="578418" y="3561833"/>
              <a:ext cx="671326" cy="252412"/>
              <a:chOff x="1958589" y="4851469"/>
              <a:chExt cx="787807" cy="252412"/>
            </a:xfrm>
          </p:grpSpPr>
          <p:sp>
            <p:nvSpPr>
              <p:cNvPr id="89" name="Rectangle 88"/>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0" name="Rectangle 89"/>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6" name="Group 218"/>
            <p:cNvGrpSpPr>
              <a:grpSpLocks/>
            </p:cNvGrpSpPr>
            <p:nvPr/>
          </p:nvGrpSpPr>
          <p:grpSpPr bwMode="auto">
            <a:xfrm>
              <a:off x="582862" y="3874510"/>
              <a:ext cx="671326" cy="252412"/>
              <a:chOff x="1958589" y="4851469"/>
              <a:chExt cx="787807" cy="252412"/>
            </a:xfrm>
          </p:grpSpPr>
          <p:sp>
            <p:nvSpPr>
              <p:cNvPr id="87" name="Rectangle 86"/>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8" name="Rectangle 87"/>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98" name="Rectangle 97"/>
          <p:cNvSpPr/>
          <p:nvPr/>
        </p:nvSpPr>
        <p:spPr bwMode="auto">
          <a:xfrm>
            <a:off x="4897751" y="1439013"/>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99" name="Straight Connector 98"/>
          <p:cNvCxnSpPr/>
          <p:nvPr/>
        </p:nvCxnSpPr>
        <p:spPr bwMode="auto">
          <a:xfrm>
            <a:off x="50358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0" name="Straight Connector 99"/>
          <p:cNvCxnSpPr/>
          <p:nvPr/>
        </p:nvCxnSpPr>
        <p:spPr bwMode="auto">
          <a:xfrm flipH="1">
            <a:off x="4856476" y="160728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1" name="Straight Connector 100"/>
          <p:cNvCxnSpPr/>
          <p:nvPr/>
        </p:nvCxnSpPr>
        <p:spPr bwMode="auto">
          <a:xfrm flipH="1">
            <a:off x="4856476" y="16422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2" name="Straight Connector 101"/>
          <p:cNvCxnSpPr/>
          <p:nvPr/>
        </p:nvCxnSpPr>
        <p:spPr bwMode="auto">
          <a:xfrm flipH="1">
            <a:off x="4856476" y="167554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3" name="Straight Connector 102"/>
          <p:cNvCxnSpPr/>
          <p:nvPr/>
        </p:nvCxnSpPr>
        <p:spPr bwMode="auto">
          <a:xfrm flipH="1">
            <a:off x="4856476" y="171047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4" name="Straight Connector 103"/>
          <p:cNvCxnSpPr/>
          <p:nvPr/>
        </p:nvCxnSpPr>
        <p:spPr bwMode="auto">
          <a:xfrm flipH="1">
            <a:off x="4856476" y="17438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5" name="Straight Connector 104"/>
          <p:cNvCxnSpPr/>
          <p:nvPr/>
        </p:nvCxnSpPr>
        <p:spPr bwMode="auto">
          <a:xfrm flipH="1">
            <a:off x="4856476" y="177873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6" name="Straight Connector 105"/>
          <p:cNvCxnSpPr/>
          <p:nvPr/>
        </p:nvCxnSpPr>
        <p:spPr bwMode="auto">
          <a:xfrm flipH="1">
            <a:off x="4854889" y="14707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7" name="Straight Connector 106"/>
          <p:cNvCxnSpPr/>
          <p:nvPr/>
        </p:nvCxnSpPr>
        <p:spPr bwMode="auto">
          <a:xfrm flipH="1">
            <a:off x="4854889" y="150409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8" name="Straight Connector 107"/>
          <p:cNvCxnSpPr/>
          <p:nvPr/>
        </p:nvCxnSpPr>
        <p:spPr bwMode="auto">
          <a:xfrm flipH="1">
            <a:off x="4854889" y="153902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9" name="Straight Connector 108"/>
          <p:cNvCxnSpPr/>
          <p:nvPr/>
        </p:nvCxnSpPr>
        <p:spPr bwMode="auto">
          <a:xfrm flipH="1">
            <a:off x="4854889" y="15723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10" name="Straight Connector 109"/>
          <p:cNvCxnSpPr/>
          <p:nvPr/>
        </p:nvCxnSpPr>
        <p:spPr bwMode="auto">
          <a:xfrm>
            <a:off x="48834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11" name="Group 97"/>
          <p:cNvGrpSpPr>
            <a:grpSpLocks/>
          </p:cNvGrpSpPr>
          <p:nvPr/>
        </p:nvGrpSpPr>
        <p:grpSpPr bwMode="auto">
          <a:xfrm>
            <a:off x="4859677" y="1432663"/>
            <a:ext cx="23813" cy="25400"/>
            <a:chOff x="8112931" y="3217866"/>
            <a:chExt cx="110967" cy="110967"/>
          </a:xfrm>
        </p:grpSpPr>
        <p:sp>
          <p:nvSpPr>
            <p:cNvPr id="112" name="Oval 111"/>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3" name="Oval 112"/>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4" name="Group 98"/>
          <p:cNvGrpSpPr>
            <a:grpSpLocks/>
          </p:cNvGrpSpPr>
          <p:nvPr/>
        </p:nvGrpSpPr>
        <p:grpSpPr bwMode="auto">
          <a:xfrm>
            <a:off x="4859677" y="1442187"/>
            <a:ext cx="23813" cy="23812"/>
            <a:chOff x="8112931" y="3217866"/>
            <a:chExt cx="110967" cy="110967"/>
          </a:xfrm>
        </p:grpSpPr>
        <p:sp>
          <p:nvSpPr>
            <p:cNvPr id="115" name="Oval 114"/>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Oval 115"/>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7" name="Group 101"/>
          <p:cNvGrpSpPr>
            <a:grpSpLocks/>
          </p:cNvGrpSpPr>
          <p:nvPr/>
        </p:nvGrpSpPr>
        <p:grpSpPr bwMode="auto">
          <a:xfrm>
            <a:off x="4859677" y="1475524"/>
            <a:ext cx="23813" cy="25400"/>
            <a:chOff x="8112931" y="3217866"/>
            <a:chExt cx="110967" cy="110967"/>
          </a:xfrm>
        </p:grpSpPr>
        <p:sp>
          <p:nvSpPr>
            <p:cNvPr id="118" name="Oval 117"/>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9" name="Oval 118"/>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20" name="Group 104"/>
          <p:cNvGrpSpPr>
            <a:grpSpLocks/>
          </p:cNvGrpSpPr>
          <p:nvPr/>
        </p:nvGrpSpPr>
        <p:grpSpPr bwMode="auto">
          <a:xfrm>
            <a:off x="4859677" y="1510470"/>
            <a:ext cx="23813" cy="23813"/>
            <a:chOff x="8112931" y="3217866"/>
            <a:chExt cx="110967" cy="110967"/>
          </a:xfrm>
        </p:grpSpPr>
        <p:sp>
          <p:nvSpPr>
            <p:cNvPr id="121" name="Oval 12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Oval 121"/>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123" name="Rectangle 122"/>
          <p:cNvSpPr/>
          <p:nvPr/>
        </p:nvSpPr>
        <p:spPr bwMode="auto">
          <a:xfrm>
            <a:off x="3994472" y="1921611"/>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4162739" y="1920052"/>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4575489" y="1921640"/>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4939026" y="1918437"/>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ounded Rectangle 126"/>
          <p:cNvSpPr/>
          <p:nvPr/>
        </p:nvSpPr>
        <p:spPr>
          <a:xfrm>
            <a:off x="5029164" y="1860536"/>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128" name="Straight Connector 127"/>
          <p:cNvCxnSpPr/>
          <p:nvPr/>
        </p:nvCxnSpPr>
        <p:spPr bwMode="auto">
          <a:xfrm flipH="1">
            <a:off x="3967476" y="194542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9" name="Straight Connector 128"/>
          <p:cNvCxnSpPr/>
          <p:nvPr/>
        </p:nvCxnSpPr>
        <p:spPr bwMode="auto">
          <a:xfrm flipH="1">
            <a:off x="3967476" y="198034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0" name="Straight Connector 129"/>
          <p:cNvCxnSpPr/>
          <p:nvPr/>
        </p:nvCxnSpPr>
        <p:spPr bwMode="auto">
          <a:xfrm flipH="1">
            <a:off x="3967476" y="2013686"/>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1" name="Straight Connector 130"/>
          <p:cNvCxnSpPr/>
          <p:nvPr/>
        </p:nvCxnSpPr>
        <p:spPr bwMode="auto">
          <a:xfrm flipH="1">
            <a:off x="3967476" y="2048611"/>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2" name="Straight Connector 131"/>
          <p:cNvCxnSpPr>
            <a:stCxn id="64" idx="0"/>
            <a:endCxn id="64" idx="2"/>
          </p:cNvCxnSpPr>
          <p:nvPr/>
        </p:nvCxnSpPr>
        <p:spPr bwMode="auto">
          <a:xfrm>
            <a:off x="4558026" y="1910500"/>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3" name="Straight Connector 132"/>
          <p:cNvCxnSpPr/>
          <p:nvPr/>
        </p:nvCxnSpPr>
        <p:spPr bwMode="auto">
          <a:xfrm>
            <a:off x="4918389" y="1907352"/>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4" name="Straight Connector 133"/>
          <p:cNvCxnSpPr/>
          <p:nvPr/>
        </p:nvCxnSpPr>
        <p:spPr bwMode="auto">
          <a:xfrm>
            <a:off x="4150039" y="1912115"/>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35" name="Rectangle 134"/>
          <p:cNvSpPr/>
          <p:nvPr/>
        </p:nvSpPr>
        <p:spPr bwMode="auto">
          <a:xfrm>
            <a:off x="4853310" y="1404086"/>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6" name="Rectangle 135"/>
          <p:cNvSpPr/>
          <p:nvPr/>
        </p:nvSpPr>
        <p:spPr>
          <a:xfrm>
            <a:off x="3969108" y="1351698"/>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137" name="Can 136"/>
          <p:cNvSpPr/>
          <p:nvPr/>
        </p:nvSpPr>
        <p:spPr>
          <a:xfrm>
            <a:off x="6213789" y="3518636"/>
            <a:ext cx="538162" cy="6000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Can 137"/>
          <p:cNvSpPr/>
          <p:nvPr/>
        </p:nvSpPr>
        <p:spPr>
          <a:xfrm>
            <a:off x="6661470" y="3732977"/>
            <a:ext cx="422275" cy="434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39" name="Straight Arrow Connector 199"/>
          <p:cNvCxnSpPr>
            <a:stCxn id="27" idx="2"/>
            <a:endCxn id="138" idx="1"/>
          </p:cNvCxnSpPr>
          <p:nvPr/>
        </p:nvCxnSpPr>
        <p:spPr bwMode="auto">
          <a:xfrm rot="16200000" flipH="1">
            <a:off x="5862579" y="2722907"/>
            <a:ext cx="1641475" cy="378619"/>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40" name="Straight Arrow Connector 196"/>
          <p:cNvCxnSpPr>
            <a:stCxn id="126" idx="2"/>
            <a:endCxn id="137" idx="1"/>
          </p:cNvCxnSpPr>
          <p:nvPr/>
        </p:nvCxnSpPr>
        <p:spPr bwMode="auto">
          <a:xfrm rot="16200000" flipH="1">
            <a:off x="5015251" y="2050198"/>
            <a:ext cx="1481138" cy="1455738"/>
          </a:xfrm>
          <a:prstGeom prst="bentConnector3">
            <a:avLst>
              <a:gd name="adj1" fmla="val 79398"/>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41" name="Group 27668"/>
          <p:cNvGrpSpPr>
            <a:grpSpLocks/>
          </p:cNvGrpSpPr>
          <p:nvPr/>
        </p:nvGrpSpPr>
        <p:grpSpPr bwMode="auto">
          <a:xfrm>
            <a:off x="943308" y="1243750"/>
            <a:ext cx="1228725" cy="863600"/>
            <a:chOff x="640045" y="3157538"/>
            <a:chExt cx="1228725" cy="863600"/>
          </a:xfrm>
        </p:grpSpPr>
        <p:sp>
          <p:nvSpPr>
            <p:cNvPr id="142" name="Rectangle 141"/>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3" name="Rectangle 142"/>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4" name="Rectangle 143"/>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5" name="Rectangle 144"/>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9" name="Rectangle 148"/>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0" name="Rectangle 149"/>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1" name="Rectangle 150"/>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2" name="Rectangle 151"/>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3" name="Rectangle 152"/>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4" name="Rectangle 153"/>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5" name="Rectangle 154"/>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56" name="Group 294"/>
            <p:cNvGrpSpPr>
              <a:grpSpLocks/>
            </p:cNvGrpSpPr>
            <p:nvPr/>
          </p:nvGrpSpPr>
          <p:grpSpPr bwMode="auto">
            <a:xfrm>
              <a:off x="997419" y="3522291"/>
              <a:ext cx="496710" cy="257828"/>
              <a:chOff x="339996" y="3313113"/>
              <a:chExt cx="1120775" cy="655637"/>
            </a:xfrm>
          </p:grpSpPr>
          <p:sp>
            <p:nvSpPr>
              <p:cNvPr id="157" name="Rectangle 156"/>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58" name="Straight Connector 157"/>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59" name="Straight Connector 158"/>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60" name="Rectangle 159"/>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1" name="Rectangle 160"/>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2" name="Rectangle 161"/>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3" name="Rectangle 162"/>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64" name="Group 27669"/>
          <p:cNvGrpSpPr>
            <a:grpSpLocks/>
          </p:cNvGrpSpPr>
          <p:nvPr/>
        </p:nvGrpSpPr>
        <p:grpSpPr bwMode="auto">
          <a:xfrm>
            <a:off x="2241907" y="1246924"/>
            <a:ext cx="1228725" cy="863600"/>
            <a:chOff x="1938138" y="3160713"/>
            <a:chExt cx="1228725" cy="863600"/>
          </a:xfrm>
        </p:grpSpPr>
        <p:sp>
          <p:nvSpPr>
            <p:cNvPr id="165" name="Rectangle 164"/>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6" name="Rectangle 165"/>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7" name="Rectangle 166"/>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8" name="Rectangle 167"/>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9" name="Rectangle 168"/>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0" name="Rectangle 169"/>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1" name="Rectangle 170"/>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2" name="Rectangle 171"/>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3" name="Rectangle 172"/>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4" name="Rectangle 173"/>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5" name="Rectangle 174"/>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6" name="Rectangle 175"/>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7" name="Rectangle 176"/>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8" name="Rectangle 177"/>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79" name="Group 309"/>
            <p:cNvGrpSpPr>
              <a:grpSpLocks/>
            </p:cNvGrpSpPr>
            <p:nvPr/>
          </p:nvGrpSpPr>
          <p:grpSpPr bwMode="auto">
            <a:xfrm>
              <a:off x="2285349" y="3540221"/>
              <a:ext cx="496710" cy="257828"/>
              <a:chOff x="339996" y="3313113"/>
              <a:chExt cx="1120775" cy="655637"/>
            </a:xfrm>
          </p:grpSpPr>
          <p:sp>
            <p:nvSpPr>
              <p:cNvPr id="187" name="Rectangle 186"/>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8" name="Straight Connector 187"/>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89" name="Straight Connector 188"/>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90" name="Rectangle 189"/>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1" name="Rectangle 190"/>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2" name="Rectangle 191"/>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3" name="Rectangle 192"/>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80" name="Group 317"/>
            <p:cNvGrpSpPr>
              <a:grpSpLocks/>
            </p:cNvGrpSpPr>
            <p:nvPr/>
          </p:nvGrpSpPr>
          <p:grpSpPr bwMode="auto">
            <a:xfrm>
              <a:off x="2178131" y="3451412"/>
              <a:ext cx="705511" cy="403412"/>
              <a:chOff x="2984959" y="3302000"/>
              <a:chExt cx="1120775" cy="660400"/>
            </a:xfrm>
          </p:grpSpPr>
          <p:sp>
            <p:nvSpPr>
              <p:cNvPr id="181" name="Rectangle 180"/>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2" name="Rectangle 181"/>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3" name="Rectangle 182"/>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4" name="Rectangle 183"/>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5" name="Rectangle 184"/>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6" name="Rectangle 185"/>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203" name="Can 202"/>
          <p:cNvSpPr/>
          <p:nvPr/>
        </p:nvSpPr>
        <p:spPr>
          <a:xfrm>
            <a:off x="7280202" y="3629853"/>
            <a:ext cx="770021" cy="499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nvGrpSpPr>
          <p:cNvPr id="204" name="Group 203"/>
          <p:cNvGrpSpPr/>
          <p:nvPr/>
        </p:nvGrpSpPr>
        <p:grpSpPr>
          <a:xfrm>
            <a:off x="934366" y="2509885"/>
            <a:ext cx="2177143" cy="493538"/>
            <a:chOff x="5454524" y="2009903"/>
            <a:chExt cx="1160032" cy="929955"/>
          </a:xfrm>
        </p:grpSpPr>
        <p:sp>
          <p:nvSpPr>
            <p:cNvPr id="205" name="Can 204"/>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6" name="Multidocument 205"/>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13" name="Group 212"/>
          <p:cNvGrpSpPr/>
          <p:nvPr/>
        </p:nvGrpSpPr>
        <p:grpSpPr>
          <a:xfrm>
            <a:off x="3964214" y="2502295"/>
            <a:ext cx="1333499" cy="493538"/>
            <a:chOff x="5454524" y="2009903"/>
            <a:chExt cx="1160032" cy="929955"/>
          </a:xfrm>
        </p:grpSpPr>
        <p:sp>
          <p:nvSpPr>
            <p:cNvPr id="214" name="Can 213"/>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5" name="Multidocument 214"/>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217" name="Straight Arrow Connector 199"/>
          <p:cNvCxnSpPr>
            <a:stCxn id="12" idx="2"/>
            <a:endCxn id="203" idx="0"/>
          </p:cNvCxnSpPr>
          <p:nvPr/>
        </p:nvCxnSpPr>
        <p:spPr bwMode="auto">
          <a:xfrm rot="5400000">
            <a:off x="6919834" y="2840054"/>
            <a:ext cx="1660170" cy="16941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220" name="Group 219"/>
          <p:cNvGrpSpPr/>
          <p:nvPr/>
        </p:nvGrpSpPr>
        <p:grpSpPr>
          <a:xfrm>
            <a:off x="6209337" y="2496559"/>
            <a:ext cx="615642" cy="493538"/>
            <a:chOff x="5454524" y="2009903"/>
            <a:chExt cx="1160032" cy="929955"/>
          </a:xfrm>
        </p:grpSpPr>
        <p:sp>
          <p:nvSpPr>
            <p:cNvPr id="221" name="Can 220"/>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2" name="Multidocument 221"/>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223" name="Straight Arrow Connector 196"/>
          <p:cNvCxnSpPr>
            <a:stCxn id="165" idx="2"/>
            <a:endCxn id="56" idx="0"/>
          </p:cNvCxnSpPr>
          <p:nvPr/>
        </p:nvCxnSpPr>
        <p:spPr bwMode="auto">
          <a:xfrm rot="16200000" flipH="1">
            <a:off x="2386543" y="2580224"/>
            <a:ext cx="1605359" cy="665956"/>
          </a:xfrm>
          <a:prstGeom prst="bentConnector3">
            <a:avLst>
              <a:gd name="adj1" fmla="val 72603"/>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2430323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Imagine </a:t>
            </a:r>
            <a:r>
              <a:rPr lang="is-IS"/>
              <a:t>…</a:t>
            </a:r>
            <a:endParaRPr lang="en-GB" dirty="0"/>
          </a:p>
        </p:txBody>
      </p:sp>
      <p:sp>
        <p:nvSpPr>
          <p:cNvPr id="3" name="Content Placeholder 2"/>
          <p:cNvSpPr>
            <a:spLocks noGrp="1"/>
          </p:cNvSpPr>
          <p:nvPr>
            <p:ph type="body" idx="1"/>
          </p:nvPr>
        </p:nvSpPr>
        <p:spPr>
          <a:xfrm>
            <a:off x="311146" y="1204912"/>
            <a:ext cx="5627641" cy="3182030"/>
          </a:xfrm>
        </p:spPr>
        <p:txBody>
          <a:bodyPr/>
          <a:lstStyle/>
          <a:p>
            <a:r>
              <a:rPr lang="en-GB"/>
              <a:t>An enterprise data catalog that lists all of your data, where it is located, its origin (lineage), owner, structure, meaning, classification and quality</a:t>
            </a:r>
          </a:p>
          <a:p>
            <a:pPr lvl="1"/>
            <a:r>
              <a:rPr lang="en-GB"/>
              <a:t>Spanning systems both on premises and within cloud providers</a:t>
            </a:r>
          </a:p>
          <a:p>
            <a:pPr lvl="1"/>
            <a:r>
              <a:rPr lang="en-GB"/>
              <a:t>Hosted locally to your data platforms but integrated to provide the enterprise view</a:t>
            </a:r>
          </a:p>
          <a:p>
            <a:endParaRPr lang="en-GB"/>
          </a:p>
          <a:p>
            <a:endParaRPr lang="en-GB" dirty="0"/>
          </a:p>
        </p:txBody>
      </p:sp>
      <p:grpSp>
        <p:nvGrpSpPr>
          <p:cNvPr id="4" name="Group 3"/>
          <p:cNvGrpSpPr/>
          <p:nvPr/>
        </p:nvGrpSpPr>
        <p:grpSpPr>
          <a:xfrm>
            <a:off x="6658928" y="2590775"/>
            <a:ext cx="1160032" cy="929955"/>
            <a:chOff x="5454524" y="2009903"/>
            <a:chExt cx="1160032" cy="929955"/>
          </a:xfrm>
        </p:grpSpPr>
        <p:sp>
          <p:nvSpPr>
            <p:cNvPr id="5" name="Can 4"/>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 name="Multidocument 5"/>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14" name="Straight Connector 13"/>
          <p:cNvCxnSpPr/>
          <p:nvPr/>
        </p:nvCxnSpPr>
        <p:spPr bwMode="auto">
          <a:xfrm>
            <a:off x="7238770" y="2159412"/>
            <a:ext cx="183" cy="431362"/>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36" name="Group 35"/>
          <p:cNvGrpSpPr/>
          <p:nvPr/>
        </p:nvGrpSpPr>
        <p:grpSpPr>
          <a:xfrm>
            <a:off x="6568884" y="1355140"/>
            <a:ext cx="1339754" cy="804299"/>
            <a:chOff x="6424509" y="864237"/>
            <a:chExt cx="1339754" cy="804299"/>
          </a:xfrm>
        </p:grpSpPr>
        <p:grpSp>
          <p:nvGrpSpPr>
            <p:cNvPr id="37" name="Group 36"/>
            <p:cNvGrpSpPr/>
            <p:nvPr/>
          </p:nvGrpSpPr>
          <p:grpSpPr>
            <a:xfrm>
              <a:off x="6424509" y="864237"/>
              <a:ext cx="1339754" cy="804299"/>
              <a:chOff x="4469034" y="1141802"/>
              <a:chExt cx="1270000" cy="566737"/>
            </a:xfrm>
          </p:grpSpPr>
          <p:sp>
            <p:nvSpPr>
              <p:cNvPr id="40" name="Rectangle 39"/>
              <p:cNvSpPr/>
              <p:nvPr/>
            </p:nvSpPr>
            <p:spPr bwMode="auto">
              <a:xfrm>
                <a:off x="4469034" y="1141802"/>
                <a:ext cx="1270000" cy="566737"/>
              </a:xfrm>
              <a:prstGeom prst="rect">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41" name="Rounded Rectangle 40"/>
              <p:cNvSpPr/>
              <p:nvPr/>
            </p:nvSpPr>
            <p:spPr bwMode="auto">
              <a:xfrm>
                <a:off x="4542059" y="1183473"/>
                <a:ext cx="1123950" cy="469106"/>
              </a:xfrm>
              <a:prstGeom prst="round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grpSp>
        <p:sp>
          <p:nvSpPr>
            <p:cNvPr id="38" name="Rectangle 37"/>
            <p:cNvSpPr/>
            <p:nvPr/>
          </p:nvSpPr>
          <p:spPr>
            <a:xfrm>
              <a:off x="6758817" y="1079303"/>
              <a:ext cx="681037" cy="9167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39" name="Rounded Rectangle 38"/>
            <p:cNvSpPr/>
            <p:nvPr/>
          </p:nvSpPr>
          <p:spPr>
            <a:xfrm>
              <a:off x="6959556" y="1369214"/>
              <a:ext cx="310009" cy="149993"/>
            </a:xfrm>
            <a:prstGeom prst="round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800" dirty="0">
                  <a:solidFill>
                    <a:srgbClr val="EEECE1"/>
                  </a:solidFill>
                  <a:latin typeface="Calibri"/>
                  <a:cs typeface="Calibri"/>
                </a:rPr>
                <a:t>Search</a:t>
              </a:r>
            </a:p>
          </p:txBody>
        </p:sp>
      </p:grpSp>
    </p:spTree>
    <p:extLst>
      <p:ext uri="{BB962C8B-B14F-4D97-AF65-F5344CB8AC3E}">
        <p14:creationId xmlns:p14="http://schemas.microsoft.com/office/powerpoint/2010/main" val="2393081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Imagine </a:t>
            </a:r>
            <a:r>
              <a:rPr lang="is-IS"/>
              <a:t>…</a:t>
            </a:r>
            <a:endParaRPr lang="en-GB" dirty="0"/>
          </a:p>
        </p:txBody>
      </p:sp>
      <p:sp>
        <p:nvSpPr>
          <p:cNvPr id="3" name="Content Placeholder 2"/>
          <p:cNvSpPr>
            <a:spLocks noGrp="1"/>
          </p:cNvSpPr>
          <p:nvPr>
            <p:ph type="body" idx="1"/>
          </p:nvPr>
        </p:nvSpPr>
        <p:spPr>
          <a:xfrm>
            <a:off x="311146" y="1204912"/>
            <a:ext cx="8341965" cy="3182030"/>
          </a:xfrm>
        </p:spPr>
        <p:txBody>
          <a:bodyPr/>
          <a:lstStyle/>
          <a:p>
            <a:endParaRPr lang="en-GB"/>
          </a:p>
          <a:p>
            <a:endParaRPr lang="en-GB"/>
          </a:p>
          <a:p>
            <a:r>
              <a:rPr lang="en-GB"/>
              <a:t>New data tools (from any vendor) connect </a:t>
            </a:r>
            <a:br>
              <a:rPr lang="en-GB"/>
            </a:br>
            <a:r>
              <a:rPr lang="en-GB"/>
              <a:t>to your data catalog out of the box</a:t>
            </a:r>
          </a:p>
          <a:p>
            <a:pPr lvl="1"/>
            <a:r>
              <a:rPr lang="en-GB"/>
              <a:t>No vendor lock-in; nor expensive population of “yet another” proprietary siloed metadata repository</a:t>
            </a:r>
          </a:p>
          <a:p>
            <a:endParaRPr lang="en-GB" dirty="0"/>
          </a:p>
        </p:txBody>
      </p:sp>
      <p:grpSp>
        <p:nvGrpSpPr>
          <p:cNvPr id="4" name="Group 6"/>
          <p:cNvGrpSpPr>
            <a:grpSpLocks/>
          </p:cNvGrpSpPr>
          <p:nvPr/>
        </p:nvGrpSpPr>
        <p:grpSpPr bwMode="auto">
          <a:xfrm>
            <a:off x="4928827" y="827893"/>
            <a:ext cx="1230313" cy="863600"/>
            <a:chOff x="5530107" y="3733058"/>
            <a:chExt cx="1229360" cy="863600"/>
          </a:xfrm>
        </p:grpSpPr>
        <p:sp>
          <p:nvSpPr>
            <p:cNvPr id="5" name="Rectangle 4"/>
            <p:cNvSpPr/>
            <p:nvPr/>
          </p:nvSpPr>
          <p:spPr>
            <a:xfrm>
              <a:off x="5530107" y="3733058"/>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 name="Rectangle 5"/>
            <p:cNvSpPr/>
            <p:nvPr/>
          </p:nvSpPr>
          <p:spPr>
            <a:xfrm>
              <a:off x="5580868" y="3774333"/>
              <a:ext cx="1137356"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 name="Rectangle 6"/>
            <p:cNvSpPr/>
            <p:nvPr/>
          </p:nvSpPr>
          <p:spPr>
            <a:xfrm>
              <a:off x="5590385" y="3885458"/>
              <a:ext cx="274425"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 name="Rectangle 7"/>
            <p:cNvSpPr/>
            <p:nvPr/>
          </p:nvSpPr>
          <p:spPr>
            <a:xfrm>
              <a:off x="5896536" y="3885458"/>
              <a:ext cx="815343" cy="6556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 name="Rectangle 8"/>
            <p:cNvSpPr/>
            <p:nvPr/>
          </p:nvSpPr>
          <p:spPr>
            <a:xfrm>
              <a:off x="5650664" y="39378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 name="Rectangle 9"/>
            <p:cNvSpPr/>
            <p:nvPr/>
          </p:nvSpPr>
          <p:spPr>
            <a:xfrm>
              <a:off x="5952055" y="3942608"/>
              <a:ext cx="656716" cy="12541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 name="Rectangle 10"/>
            <p:cNvSpPr/>
            <p:nvPr/>
          </p:nvSpPr>
          <p:spPr>
            <a:xfrm>
              <a:off x="6018678" y="4315671"/>
              <a:ext cx="344221" cy="1476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 name="Rectangle 11"/>
            <p:cNvSpPr/>
            <p:nvPr/>
          </p:nvSpPr>
          <p:spPr>
            <a:xfrm>
              <a:off x="5959987" y="3956896"/>
              <a:ext cx="191938" cy="4984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 name="Rectangle 12"/>
            <p:cNvSpPr/>
            <p:nvPr/>
          </p:nvSpPr>
          <p:spPr>
            <a:xfrm>
              <a:off x="6193168" y="4134696"/>
              <a:ext cx="407672" cy="1238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 name="Rectangle 13"/>
            <p:cNvSpPr/>
            <p:nvPr/>
          </p:nvSpPr>
          <p:spPr>
            <a:xfrm>
              <a:off x="5650664" y="4061671"/>
              <a:ext cx="155454" cy="682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 name="Rectangle 14"/>
            <p:cNvSpPr/>
            <p:nvPr/>
          </p:nvSpPr>
          <p:spPr>
            <a:xfrm>
              <a:off x="5650664" y="418390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 name="Rectangle 15"/>
            <p:cNvSpPr/>
            <p:nvPr/>
          </p:nvSpPr>
          <p:spPr>
            <a:xfrm>
              <a:off x="6207445" y="43950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 name="Rectangle 16"/>
            <p:cNvSpPr/>
            <p:nvPr/>
          </p:nvSpPr>
          <p:spPr>
            <a:xfrm>
              <a:off x="5650664" y="4307733"/>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 name="Rectangle 17"/>
            <p:cNvSpPr/>
            <p:nvPr/>
          </p:nvSpPr>
          <p:spPr>
            <a:xfrm>
              <a:off x="6434281" y="4399808"/>
              <a:ext cx="155454" cy="682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 name="Rectangle 18"/>
            <p:cNvSpPr/>
            <p:nvPr/>
          </p:nvSpPr>
          <p:spPr>
            <a:xfrm>
              <a:off x="6426350" y="430455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20" name="Rectangle 19"/>
          <p:cNvSpPr/>
          <p:nvPr/>
        </p:nvSpPr>
        <p:spPr>
          <a:xfrm>
            <a:off x="3610955" y="832657"/>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1" name="Rectangle 20"/>
          <p:cNvSpPr/>
          <p:nvPr/>
        </p:nvSpPr>
        <p:spPr>
          <a:xfrm>
            <a:off x="3987192" y="953305"/>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2" name="Rectangle 21"/>
          <p:cNvSpPr/>
          <p:nvPr/>
        </p:nvSpPr>
        <p:spPr bwMode="auto">
          <a:xfrm>
            <a:off x="3626888" y="867609"/>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3" name="Rectangle 22"/>
          <p:cNvSpPr/>
          <p:nvPr/>
        </p:nvSpPr>
        <p:spPr>
          <a:xfrm>
            <a:off x="3647467" y="1510519"/>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4" name="Round Diagonal Corner Rectangle 23"/>
          <p:cNvSpPr/>
          <p:nvPr/>
        </p:nvSpPr>
        <p:spPr>
          <a:xfrm>
            <a:off x="4269825" y="1083481"/>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25" name="Cross 24"/>
          <p:cNvSpPr/>
          <p:nvPr/>
        </p:nvSpPr>
        <p:spPr>
          <a:xfrm>
            <a:off x="4269825" y="1232705"/>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26" name="Group 4"/>
          <p:cNvGrpSpPr>
            <a:grpSpLocks/>
          </p:cNvGrpSpPr>
          <p:nvPr/>
        </p:nvGrpSpPr>
        <p:grpSpPr bwMode="auto">
          <a:xfrm>
            <a:off x="4101513" y="1312103"/>
            <a:ext cx="42863" cy="79375"/>
            <a:chOff x="603250" y="4737100"/>
            <a:chExt cx="355600" cy="654050"/>
          </a:xfrm>
        </p:grpSpPr>
        <p:sp>
          <p:nvSpPr>
            <p:cNvPr id="27" name="Delay 26"/>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28" name="Oval 27"/>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29" name="Group 4"/>
          <p:cNvGrpSpPr>
            <a:grpSpLocks/>
          </p:cNvGrpSpPr>
          <p:nvPr/>
        </p:nvGrpSpPr>
        <p:grpSpPr bwMode="auto">
          <a:xfrm>
            <a:off x="4134830" y="1058081"/>
            <a:ext cx="44450" cy="85725"/>
            <a:chOff x="603250" y="4737100"/>
            <a:chExt cx="355600" cy="654050"/>
          </a:xfrm>
        </p:grpSpPr>
        <p:sp>
          <p:nvSpPr>
            <p:cNvPr id="30" name="Delay 29"/>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31" name="Oval 30"/>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32" name="Straight Connector 31"/>
          <p:cNvCxnSpPr>
            <a:stCxn id="30" idx="2"/>
            <a:endCxn id="24" idx="2"/>
          </p:cNvCxnSpPr>
          <p:nvPr/>
        </p:nvCxnSpPr>
        <p:spPr bwMode="auto">
          <a:xfrm>
            <a:off x="4179338" y="1112084"/>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33" name="Straight Connector 32"/>
          <p:cNvCxnSpPr>
            <a:stCxn id="25" idx="0"/>
            <a:endCxn id="24" idx="1"/>
          </p:cNvCxnSpPr>
          <p:nvPr/>
        </p:nvCxnSpPr>
        <p:spPr bwMode="auto">
          <a:xfrm flipH="1" flipV="1">
            <a:off x="4299930" y="1146980"/>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34" name="Straight Connector 33"/>
          <p:cNvCxnSpPr>
            <a:stCxn id="25" idx="2"/>
            <a:endCxn id="27" idx="2"/>
          </p:cNvCxnSpPr>
          <p:nvPr/>
        </p:nvCxnSpPr>
        <p:spPr bwMode="auto">
          <a:xfrm flipH="1">
            <a:off x="4144413" y="1289859"/>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5" name="Rectangle 34"/>
          <p:cNvSpPr/>
          <p:nvPr/>
        </p:nvSpPr>
        <p:spPr>
          <a:xfrm>
            <a:off x="3649055" y="1454956"/>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36" name="Rectangle 35"/>
          <p:cNvSpPr/>
          <p:nvPr/>
        </p:nvSpPr>
        <p:spPr>
          <a:xfrm>
            <a:off x="4515835" y="956480"/>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37" name="Rectangle 36"/>
          <p:cNvSpPr/>
          <p:nvPr/>
        </p:nvSpPr>
        <p:spPr>
          <a:xfrm>
            <a:off x="3987250" y="951717"/>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38" name="Rectangle 37"/>
          <p:cNvSpPr/>
          <p:nvPr/>
        </p:nvSpPr>
        <p:spPr>
          <a:xfrm>
            <a:off x="4517442" y="994580"/>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4536467" y="1032680"/>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3647470" y="961243"/>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41" name="Group 193"/>
          <p:cNvGrpSpPr>
            <a:grpSpLocks/>
          </p:cNvGrpSpPr>
          <p:nvPr/>
        </p:nvGrpSpPr>
        <p:grpSpPr bwMode="auto">
          <a:xfrm>
            <a:off x="3661755" y="985084"/>
            <a:ext cx="252412" cy="369887"/>
            <a:chOff x="552317" y="2476596"/>
            <a:chExt cx="701871" cy="1650326"/>
          </a:xfrm>
        </p:grpSpPr>
        <p:grpSp>
          <p:nvGrpSpPr>
            <p:cNvPr id="42" name="Group 218"/>
            <p:cNvGrpSpPr>
              <a:grpSpLocks/>
            </p:cNvGrpSpPr>
            <p:nvPr/>
          </p:nvGrpSpPr>
          <p:grpSpPr bwMode="auto">
            <a:xfrm>
              <a:off x="552317" y="2476596"/>
              <a:ext cx="692981" cy="531812"/>
              <a:chOff x="1933176" y="4572069"/>
              <a:chExt cx="813220" cy="531812"/>
            </a:xfrm>
          </p:grpSpPr>
          <p:sp>
            <p:nvSpPr>
              <p:cNvPr id="53" name="Rectangle 52"/>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4" name="Rectangle 53"/>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5" name="Rectangle 54"/>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6" name="Rectangle 55"/>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43" name="Group 218"/>
            <p:cNvGrpSpPr>
              <a:grpSpLocks/>
            </p:cNvGrpSpPr>
            <p:nvPr/>
          </p:nvGrpSpPr>
          <p:grpSpPr bwMode="auto">
            <a:xfrm>
              <a:off x="559469" y="3064221"/>
              <a:ext cx="690274" cy="404812"/>
              <a:chOff x="1936353" y="4699069"/>
              <a:chExt cx="810043" cy="404812"/>
            </a:xfrm>
          </p:grpSpPr>
          <p:sp>
            <p:nvSpPr>
              <p:cNvPr id="50" name="Rectangle 49"/>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Rectangle 50"/>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2" name="Rectangle 51"/>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44" name="Group 218"/>
            <p:cNvGrpSpPr>
              <a:grpSpLocks/>
            </p:cNvGrpSpPr>
            <p:nvPr/>
          </p:nvGrpSpPr>
          <p:grpSpPr bwMode="auto">
            <a:xfrm>
              <a:off x="578418" y="3561833"/>
              <a:ext cx="671326" cy="252412"/>
              <a:chOff x="1958589" y="4851469"/>
              <a:chExt cx="787807" cy="252412"/>
            </a:xfrm>
          </p:grpSpPr>
          <p:sp>
            <p:nvSpPr>
              <p:cNvPr id="48" name="Rectangle 47"/>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9" name="Rectangle 48"/>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45" name="Group 218"/>
            <p:cNvGrpSpPr>
              <a:grpSpLocks/>
            </p:cNvGrpSpPr>
            <p:nvPr/>
          </p:nvGrpSpPr>
          <p:grpSpPr bwMode="auto">
            <a:xfrm>
              <a:off x="582862" y="3874510"/>
              <a:ext cx="671326" cy="252412"/>
              <a:chOff x="1958589" y="4851469"/>
              <a:chExt cx="787807" cy="252412"/>
            </a:xfrm>
          </p:grpSpPr>
          <p:sp>
            <p:nvSpPr>
              <p:cNvPr id="46" name="Rectangle 45"/>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7" name="Rectangle 46"/>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57" name="Rectangle 56"/>
          <p:cNvSpPr/>
          <p:nvPr/>
        </p:nvSpPr>
        <p:spPr bwMode="auto">
          <a:xfrm>
            <a:off x="4577742" y="1039032"/>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Connector 57"/>
          <p:cNvCxnSpPr/>
          <p:nvPr/>
        </p:nvCxnSpPr>
        <p:spPr bwMode="auto">
          <a:xfrm>
            <a:off x="4715855" y="1002546"/>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9" name="Straight Connector 58"/>
          <p:cNvCxnSpPr/>
          <p:nvPr/>
        </p:nvCxnSpPr>
        <p:spPr bwMode="auto">
          <a:xfrm flipH="1">
            <a:off x="4536467" y="1207305"/>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0" name="Straight Connector 59"/>
          <p:cNvCxnSpPr/>
          <p:nvPr/>
        </p:nvCxnSpPr>
        <p:spPr bwMode="auto">
          <a:xfrm flipH="1">
            <a:off x="4536467" y="1242230"/>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1" name="Straight Connector 60"/>
          <p:cNvCxnSpPr/>
          <p:nvPr/>
        </p:nvCxnSpPr>
        <p:spPr bwMode="auto">
          <a:xfrm flipH="1">
            <a:off x="4536467" y="1275567"/>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2" name="Straight Connector 61"/>
          <p:cNvCxnSpPr/>
          <p:nvPr/>
        </p:nvCxnSpPr>
        <p:spPr bwMode="auto">
          <a:xfrm flipH="1">
            <a:off x="4536467" y="1310492"/>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3" name="Straight Connector 62"/>
          <p:cNvCxnSpPr/>
          <p:nvPr/>
        </p:nvCxnSpPr>
        <p:spPr bwMode="auto">
          <a:xfrm flipH="1">
            <a:off x="4536467" y="1343830"/>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4" name="Straight Connector 63"/>
          <p:cNvCxnSpPr/>
          <p:nvPr/>
        </p:nvCxnSpPr>
        <p:spPr bwMode="auto">
          <a:xfrm flipH="1">
            <a:off x="4536467" y="1378755"/>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5" name="Straight Connector 64"/>
          <p:cNvCxnSpPr/>
          <p:nvPr/>
        </p:nvCxnSpPr>
        <p:spPr bwMode="auto">
          <a:xfrm flipH="1">
            <a:off x="4534880" y="1070780"/>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6" name="Straight Connector 65"/>
          <p:cNvCxnSpPr/>
          <p:nvPr/>
        </p:nvCxnSpPr>
        <p:spPr bwMode="auto">
          <a:xfrm flipH="1">
            <a:off x="4534880" y="1104117"/>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7" name="Straight Connector 66"/>
          <p:cNvCxnSpPr/>
          <p:nvPr/>
        </p:nvCxnSpPr>
        <p:spPr bwMode="auto">
          <a:xfrm flipH="1">
            <a:off x="4534880" y="1139042"/>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8" name="Straight Connector 67"/>
          <p:cNvCxnSpPr/>
          <p:nvPr/>
        </p:nvCxnSpPr>
        <p:spPr bwMode="auto">
          <a:xfrm flipH="1">
            <a:off x="4534880" y="1172380"/>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9" name="Straight Connector 68"/>
          <p:cNvCxnSpPr/>
          <p:nvPr/>
        </p:nvCxnSpPr>
        <p:spPr bwMode="auto">
          <a:xfrm>
            <a:off x="4563455" y="1002546"/>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70" name="Group 97"/>
          <p:cNvGrpSpPr>
            <a:grpSpLocks/>
          </p:cNvGrpSpPr>
          <p:nvPr/>
        </p:nvGrpSpPr>
        <p:grpSpPr bwMode="auto">
          <a:xfrm>
            <a:off x="4539700" y="1032682"/>
            <a:ext cx="23813" cy="25400"/>
            <a:chOff x="8112931" y="3217866"/>
            <a:chExt cx="110967" cy="110967"/>
          </a:xfrm>
        </p:grpSpPr>
        <p:sp>
          <p:nvSpPr>
            <p:cNvPr id="71" name="Oval 7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2" name="Oval 71"/>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3" name="Group 98"/>
          <p:cNvGrpSpPr>
            <a:grpSpLocks/>
          </p:cNvGrpSpPr>
          <p:nvPr/>
        </p:nvGrpSpPr>
        <p:grpSpPr bwMode="auto">
          <a:xfrm>
            <a:off x="4539700" y="1042206"/>
            <a:ext cx="23813" cy="23812"/>
            <a:chOff x="8112931" y="3217866"/>
            <a:chExt cx="110967" cy="110967"/>
          </a:xfrm>
        </p:grpSpPr>
        <p:sp>
          <p:nvSpPr>
            <p:cNvPr id="74" name="Oval 73"/>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5" name="Oval 74"/>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6" name="Group 101"/>
          <p:cNvGrpSpPr>
            <a:grpSpLocks/>
          </p:cNvGrpSpPr>
          <p:nvPr/>
        </p:nvGrpSpPr>
        <p:grpSpPr bwMode="auto">
          <a:xfrm>
            <a:off x="4539700" y="1075543"/>
            <a:ext cx="23813" cy="25400"/>
            <a:chOff x="8112931" y="3217866"/>
            <a:chExt cx="110967" cy="110967"/>
          </a:xfrm>
        </p:grpSpPr>
        <p:sp>
          <p:nvSpPr>
            <p:cNvPr id="77" name="Oval 76"/>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8" name="Oval 77"/>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9" name="Group 104"/>
          <p:cNvGrpSpPr>
            <a:grpSpLocks/>
          </p:cNvGrpSpPr>
          <p:nvPr/>
        </p:nvGrpSpPr>
        <p:grpSpPr bwMode="auto">
          <a:xfrm>
            <a:off x="4539700" y="1110496"/>
            <a:ext cx="23813" cy="23813"/>
            <a:chOff x="8112931" y="3217866"/>
            <a:chExt cx="110967" cy="110967"/>
          </a:xfrm>
        </p:grpSpPr>
        <p:sp>
          <p:nvSpPr>
            <p:cNvPr id="80" name="Oval 79"/>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Oval 80"/>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82" name="Rectangle 81"/>
          <p:cNvSpPr/>
          <p:nvPr/>
        </p:nvSpPr>
        <p:spPr bwMode="auto">
          <a:xfrm>
            <a:off x="3674481" y="1521630"/>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3" name="Rectangle 82"/>
          <p:cNvSpPr/>
          <p:nvPr/>
        </p:nvSpPr>
        <p:spPr bwMode="auto">
          <a:xfrm>
            <a:off x="3842730" y="1520071"/>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4" name="Rectangle 83"/>
          <p:cNvSpPr/>
          <p:nvPr/>
        </p:nvSpPr>
        <p:spPr bwMode="auto">
          <a:xfrm>
            <a:off x="4255480" y="1521659"/>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5" name="Rectangle 84"/>
          <p:cNvSpPr/>
          <p:nvPr/>
        </p:nvSpPr>
        <p:spPr bwMode="auto">
          <a:xfrm>
            <a:off x="4619017" y="1518456"/>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6" name="Rounded Rectangle 85"/>
          <p:cNvSpPr/>
          <p:nvPr/>
        </p:nvSpPr>
        <p:spPr>
          <a:xfrm>
            <a:off x="4709153" y="1460532"/>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87" name="Straight Connector 86"/>
          <p:cNvCxnSpPr/>
          <p:nvPr/>
        </p:nvCxnSpPr>
        <p:spPr bwMode="auto">
          <a:xfrm flipH="1">
            <a:off x="3647467" y="1545442"/>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88" name="Straight Connector 87"/>
          <p:cNvCxnSpPr/>
          <p:nvPr/>
        </p:nvCxnSpPr>
        <p:spPr bwMode="auto">
          <a:xfrm flipH="1">
            <a:off x="3647467" y="1580367"/>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89" name="Straight Connector 88"/>
          <p:cNvCxnSpPr/>
          <p:nvPr/>
        </p:nvCxnSpPr>
        <p:spPr bwMode="auto">
          <a:xfrm flipH="1">
            <a:off x="3647467" y="1613705"/>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0" name="Straight Connector 89"/>
          <p:cNvCxnSpPr/>
          <p:nvPr/>
        </p:nvCxnSpPr>
        <p:spPr bwMode="auto">
          <a:xfrm flipH="1">
            <a:off x="3647467" y="1648630"/>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1" name="Straight Connector 90"/>
          <p:cNvCxnSpPr>
            <a:stCxn id="23" idx="0"/>
            <a:endCxn id="23" idx="2"/>
          </p:cNvCxnSpPr>
          <p:nvPr/>
        </p:nvCxnSpPr>
        <p:spPr bwMode="auto">
          <a:xfrm>
            <a:off x="4238017" y="1510519"/>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2" name="Straight Connector 91"/>
          <p:cNvCxnSpPr/>
          <p:nvPr/>
        </p:nvCxnSpPr>
        <p:spPr bwMode="auto">
          <a:xfrm>
            <a:off x="4598380" y="1507371"/>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3" name="Straight Connector 92"/>
          <p:cNvCxnSpPr/>
          <p:nvPr/>
        </p:nvCxnSpPr>
        <p:spPr bwMode="auto">
          <a:xfrm>
            <a:off x="3830030" y="1512134"/>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94" name="Rectangle 93"/>
          <p:cNvSpPr/>
          <p:nvPr/>
        </p:nvSpPr>
        <p:spPr bwMode="auto">
          <a:xfrm>
            <a:off x="4533299" y="1004105"/>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3649084" y="951717"/>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grpSp>
        <p:nvGrpSpPr>
          <p:cNvPr id="96" name="Group 27668"/>
          <p:cNvGrpSpPr>
            <a:grpSpLocks/>
          </p:cNvGrpSpPr>
          <p:nvPr/>
        </p:nvGrpSpPr>
        <p:grpSpPr bwMode="auto">
          <a:xfrm>
            <a:off x="983302" y="843769"/>
            <a:ext cx="1228725" cy="863600"/>
            <a:chOff x="640045" y="3157538"/>
            <a:chExt cx="1228725" cy="863600"/>
          </a:xfrm>
        </p:grpSpPr>
        <p:sp>
          <p:nvSpPr>
            <p:cNvPr id="97" name="Rectangle 96"/>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8" name="Rectangle 97"/>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9" name="Rectangle 98"/>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0" name="Rectangle 99"/>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1" name="Rectangle 100"/>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2" name="Rectangle 101"/>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3" name="Rectangle 102"/>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4" name="Rectangle 103"/>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5" name="Rectangle 104"/>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6" name="Rectangle 105"/>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7" name="Rectangle 106"/>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8" name="Rectangle 107"/>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9" name="Rectangle 108"/>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0" name="Rectangle 109"/>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11" name="Group 294"/>
            <p:cNvGrpSpPr>
              <a:grpSpLocks/>
            </p:cNvGrpSpPr>
            <p:nvPr/>
          </p:nvGrpSpPr>
          <p:grpSpPr bwMode="auto">
            <a:xfrm>
              <a:off x="997419" y="3522291"/>
              <a:ext cx="496710" cy="257828"/>
              <a:chOff x="339996" y="3313113"/>
              <a:chExt cx="1120775" cy="655637"/>
            </a:xfrm>
          </p:grpSpPr>
          <p:sp>
            <p:nvSpPr>
              <p:cNvPr id="112" name="Rectangle 111"/>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13" name="Straight Connector 112"/>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14" name="Straight Connector 113"/>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15" name="Rectangle 114"/>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Rectangle 115"/>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7" name="Rectangle 116"/>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8" name="Rectangle 117"/>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19" name="Group 27669"/>
          <p:cNvGrpSpPr>
            <a:grpSpLocks/>
          </p:cNvGrpSpPr>
          <p:nvPr/>
        </p:nvGrpSpPr>
        <p:grpSpPr bwMode="auto">
          <a:xfrm>
            <a:off x="2281868" y="846943"/>
            <a:ext cx="1228725" cy="863600"/>
            <a:chOff x="1938138" y="3160713"/>
            <a:chExt cx="1228725" cy="863600"/>
          </a:xfrm>
        </p:grpSpPr>
        <p:sp>
          <p:nvSpPr>
            <p:cNvPr id="120" name="Rectangle 119"/>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1" name="Rectangle 120"/>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Rectangle 121"/>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3" name="Rectangle 122"/>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ectangle 126"/>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8" name="Rectangle 127"/>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9" name="Rectangle 128"/>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0" name="Rectangle 129"/>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1" name="Rectangle 130"/>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2" name="Rectangle 131"/>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3" name="Rectangle 132"/>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34" name="Group 309"/>
            <p:cNvGrpSpPr>
              <a:grpSpLocks/>
            </p:cNvGrpSpPr>
            <p:nvPr/>
          </p:nvGrpSpPr>
          <p:grpSpPr bwMode="auto">
            <a:xfrm>
              <a:off x="2285349" y="3540221"/>
              <a:ext cx="496710" cy="257828"/>
              <a:chOff x="339996" y="3313113"/>
              <a:chExt cx="1120775" cy="655637"/>
            </a:xfrm>
          </p:grpSpPr>
          <p:sp>
            <p:nvSpPr>
              <p:cNvPr id="142" name="Rectangle 141"/>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43" name="Straight Connector 142"/>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44" name="Straight Connector 143"/>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45" name="Rectangle 144"/>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35" name="Group 317"/>
            <p:cNvGrpSpPr>
              <a:grpSpLocks/>
            </p:cNvGrpSpPr>
            <p:nvPr/>
          </p:nvGrpSpPr>
          <p:grpSpPr bwMode="auto">
            <a:xfrm>
              <a:off x="2178131" y="3451412"/>
              <a:ext cx="705511" cy="403412"/>
              <a:chOff x="2984959" y="3302000"/>
              <a:chExt cx="1120775" cy="660400"/>
            </a:xfrm>
          </p:grpSpPr>
          <p:sp>
            <p:nvSpPr>
              <p:cNvPr id="136" name="Rectangle 135"/>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7" name="Rectangle 136"/>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Rectangle 137"/>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9" name="Rectangle 138"/>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0" name="Rectangle 139"/>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1" name="Rectangle 140"/>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224" name="Group 223"/>
          <p:cNvGrpSpPr/>
          <p:nvPr/>
        </p:nvGrpSpPr>
        <p:grpSpPr>
          <a:xfrm>
            <a:off x="6424509" y="864265"/>
            <a:ext cx="1339754" cy="804299"/>
            <a:chOff x="6424509" y="864237"/>
            <a:chExt cx="1339754" cy="804299"/>
          </a:xfrm>
        </p:grpSpPr>
        <p:grpSp>
          <p:nvGrpSpPr>
            <p:cNvPr id="152" name="Group 151"/>
            <p:cNvGrpSpPr/>
            <p:nvPr/>
          </p:nvGrpSpPr>
          <p:grpSpPr>
            <a:xfrm>
              <a:off x="6424509" y="864237"/>
              <a:ext cx="1339754" cy="804299"/>
              <a:chOff x="4469034" y="1141802"/>
              <a:chExt cx="1270000" cy="566737"/>
            </a:xfrm>
          </p:grpSpPr>
          <p:sp>
            <p:nvSpPr>
              <p:cNvPr id="153" name="Rectangle 152"/>
              <p:cNvSpPr/>
              <p:nvPr/>
            </p:nvSpPr>
            <p:spPr bwMode="auto">
              <a:xfrm>
                <a:off x="4469034" y="1141802"/>
                <a:ext cx="1270000" cy="566737"/>
              </a:xfrm>
              <a:prstGeom prst="rect">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154" name="Rounded Rectangle 153"/>
              <p:cNvSpPr/>
              <p:nvPr/>
            </p:nvSpPr>
            <p:spPr bwMode="auto">
              <a:xfrm>
                <a:off x="4542059" y="1183473"/>
                <a:ext cx="1123950" cy="469106"/>
              </a:xfrm>
              <a:prstGeom prst="round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grpSp>
        <p:sp>
          <p:nvSpPr>
            <p:cNvPr id="155" name="Rectangle 154"/>
            <p:cNvSpPr/>
            <p:nvPr/>
          </p:nvSpPr>
          <p:spPr>
            <a:xfrm>
              <a:off x="6758817" y="1079303"/>
              <a:ext cx="681037" cy="9167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156" name="Rounded Rectangle 155"/>
            <p:cNvSpPr/>
            <p:nvPr/>
          </p:nvSpPr>
          <p:spPr>
            <a:xfrm>
              <a:off x="6959556" y="1369214"/>
              <a:ext cx="310009" cy="149993"/>
            </a:xfrm>
            <a:prstGeom prst="round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800" dirty="0">
                  <a:solidFill>
                    <a:srgbClr val="EEECE1"/>
                  </a:solidFill>
                  <a:latin typeface="Calibri"/>
                  <a:cs typeface="Calibri"/>
                </a:rPr>
                <a:t>Search</a:t>
              </a:r>
            </a:p>
          </p:txBody>
        </p:sp>
      </p:grpSp>
      <p:cxnSp>
        <p:nvCxnSpPr>
          <p:cNvPr id="157" name="Straight Connector 156"/>
          <p:cNvCxnSpPr>
            <a:stCxn id="153" idx="2"/>
            <a:endCxn id="201" idx="0"/>
          </p:cNvCxnSpPr>
          <p:nvPr/>
        </p:nvCxnSpPr>
        <p:spPr bwMode="auto">
          <a:xfrm flipH="1">
            <a:off x="7093734" y="1668564"/>
            <a:ext cx="665" cy="21568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75" name="Group 174"/>
          <p:cNvGrpSpPr/>
          <p:nvPr/>
        </p:nvGrpSpPr>
        <p:grpSpPr>
          <a:xfrm>
            <a:off x="6514553" y="2099900"/>
            <a:ext cx="1160032" cy="929955"/>
            <a:chOff x="5454524" y="2009903"/>
            <a:chExt cx="1160032" cy="929955"/>
          </a:xfrm>
        </p:grpSpPr>
        <p:sp>
          <p:nvSpPr>
            <p:cNvPr id="176" name="Can 175"/>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77" name="Multidocument 176"/>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178" name="Straight Connector 177"/>
          <p:cNvCxnSpPr>
            <a:stCxn id="176" idx="1"/>
            <a:endCxn id="201" idx="2"/>
          </p:cNvCxnSpPr>
          <p:nvPr/>
        </p:nvCxnSpPr>
        <p:spPr bwMode="auto">
          <a:xfrm flipH="1" flipV="1">
            <a:off x="7093721" y="1954241"/>
            <a:ext cx="848" cy="145685"/>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97" name="Rectangle 196"/>
          <p:cNvSpPr/>
          <p:nvPr/>
        </p:nvSpPr>
        <p:spPr>
          <a:xfrm>
            <a:off x="1554452" y="1889909"/>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98" name="Rectangle 197"/>
          <p:cNvSpPr/>
          <p:nvPr/>
        </p:nvSpPr>
        <p:spPr>
          <a:xfrm>
            <a:off x="2851703" y="1883949"/>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99" name="Rectangle 198"/>
          <p:cNvSpPr/>
          <p:nvPr/>
        </p:nvSpPr>
        <p:spPr>
          <a:xfrm>
            <a:off x="4197009" y="1887999"/>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0" name="Rectangle 199"/>
          <p:cNvSpPr/>
          <p:nvPr/>
        </p:nvSpPr>
        <p:spPr>
          <a:xfrm>
            <a:off x="5506632" y="1886107"/>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1" name="Rectangle 200"/>
          <p:cNvSpPr/>
          <p:nvPr/>
        </p:nvSpPr>
        <p:spPr>
          <a:xfrm>
            <a:off x="7053737" y="1884217"/>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02" name="Straight Connector 201"/>
          <p:cNvCxnSpPr>
            <a:stCxn id="5" idx="2"/>
            <a:endCxn id="200" idx="0"/>
          </p:cNvCxnSpPr>
          <p:nvPr/>
        </p:nvCxnSpPr>
        <p:spPr bwMode="auto">
          <a:xfrm>
            <a:off x="5543976" y="1691493"/>
            <a:ext cx="2658" cy="19461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03" name="Straight Connector 202"/>
          <p:cNvCxnSpPr>
            <a:stCxn id="120" idx="2"/>
            <a:endCxn id="198" idx="0"/>
          </p:cNvCxnSpPr>
          <p:nvPr/>
        </p:nvCxnSpPr>
        <p:spPr bwMode="auto">
          <a:xfrm flipH="1">
            <a:off x="2891679" y="1710543"/>
            <a:ext cx="4551" cy="17340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04" name="Straight Connector 203"/>
          <p:cNvCxnSpPr>
            <a:stCxn id="20" idx="2"/>
            <a:endCxn id="199" idx="0"/>
          </p:cNvCxnSpPr>
          <p:nvPr/>
        </p:nvCxnSpPr>
        <p:spPr bwMode="auto">
          <a:xfrm>
            <a:off x="4233255" y="1707396"/>
            <a:ext cx="3700" cy="18063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05" name="Straight Connector 204"/>
          <p:cNvCxnSpPr>
            <a:stCxn id="97" idx="2"/>
            <a:endCxn id="197" idx="0"/>
          </p:cNvCxnSpPr>
          <p:nvPr/>
        </p:nvCxnSpPr>
        <p:spPr bwMode="auto">
          <a:xfrm flipH="1">
            <a:off x="1594435" y="1707368"/>
            <a:ext cx="3210" cy="18254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96" name="Rounded Rectangle 20"/>
          <p:cNvSpPr>
            <a:spLocks noChangeArrowheads="1"/>
          </p:cNvSpPr>
          <p:nvPr/>
        </p:nvSpPr>
        <p:spPr bwMode="auto">
          <a:xfrm>
            <a:off x="960082" y="1850770"/>
            <a:ext cx="6830187" cy="139134"/>
          </a:xfrm>
          <a:prstGeom prst="roundRect">
            <a:avLst>
              <a:gd name="adj" fmla="val 16667"/>
            </a:avLst>
          </a:prstGeom>
          <a:solidFill>
            <a:srgbClr val="FFFFFF"/>
          </a:solidFill>
          <a:ln w="38100">
            <a:solidFill>
              <a:srgbClr val="10253F"/>
            </a:solidFill>
            <a:round/>
            <a:headEnd/>
            <a:tailEnd/>
          </a:ln>
          <a:effectLst>
            <a:outerShdw dist="23000" dir="5400000" rotWithShape="0">
              <a:srgbClr val="000000">
                <a:alpha val="34998"/>
              </a:srgbClr>
            </a:outerShdw>
          </a:effectLst>
        </p:spPr>
        <p:txBody>
          <a:bodyPr anchor="ctr"/>
          <a:lstStyle/>
          <a:p>
            <a:pPr algn="r" eaLnBrk="0" hangingPunct="0"/>
            <a:endParaRPr lang="en-GB" sz="1050" dirty="0">
              <a:solidFill>
                <a:srgbClr val="1F497D"/>
              </a:solidFill>
              <a:latin typeface="Calibri" charset="0"/>
            </a:endParaRPr>
          </a:p>
        </p:txBody>
      </p:sp>
    </p:spTree>
    <p:extLst>
      <p:ext uri="{BB962C8B-B14F-4D97-AF65-F5344CB8AC3E}">
        <p14:creationId xmlns:p14="http://schemas.microsoft.com/office/powerpoint/2010/main" val="3977089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Imagine </a:t>
            </a:r>
            <a:r>
              <a:rPr lang="is-IS"/>
              <a:t>…</a:t>
            </a:r>
            <a:endParaRPr lang="en-GB" dirty="0"/>
          </a:p>
        </p:txBody>
      </p:sp>
      <p:sp>
        <p:nvSpPr>
          <p:cNvPr id="3" name="Content Placeholder 2"/>
          <p:cNvSpPr>
            <a:spLocks noGrp="1"/>
          </p:cNvSpPr>
          <p:nvPr>
            <p:ph type="body" idx="1"/>
          </p:nvPr>
        </p:nvSpPr>
        <p:spPr/>
        <p:txBody>
          <a:bodyPr/>
          <a:lstStyle/>
          <a:p>
            <a:r>
              <a:rPr lang="en-GB"/>
              <a:t>Metadata is added automatically to the catalog as new data is created</a:t>
            </a:r>
          </a:p>
          <a:p>
            <a:pPr lvl="1"/>
            <a:r>
              <a:rPr lang="en-GB"/>
              <a:t>Extensible discovery processes characterise and classify the data</a:t>
            </a:r>
          </a:p>
          <a:p>
            <a:pPr lvl="1"/>
            <a:r>
              <a:rPr lang="en-GB"/>
              <a:t>Interested parties and processes are notified</a:t>
            </a:r>
          </a:p>
          <a:p>
            <a:endParaRPr lang="en-GB"/>
          </a:p>
          <a:p>
            <a:endParaRPr lang="en-GB" dirty="0"/>
          </a:p>
        </p:txBody>
      </p:sp>
      <p:grpSp>
        <p:nvGrpSpPr>
          <p:cNvPr id="4" name="Group 3"/>
          <p:cNvGrpSpPr/>
          <p:nvPr/>
        </p:nvGrpSpPr>
        <p:grpSpPr>
          <a:xfrm>
            <a:off x="6514553" y="2099900"/>
            <a:ext cx="1160032" cy="929955"/>
            <a:chOff x="5454524" y="2009903"/>
            <a:chExt cx="1160032" cy="929955"/>
          </a:xfrm>
        </p:grpSpPr>
        <p:sp>
          <p:nvSpPr>
            <p:cNvPr id="5" name="Can 4"/>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 name="Multidocument 5"/>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7" name="Group 21"/>
          <p:cNvGrpSpPr>
            <a:grpSpLocks/>
          </p:cNvGrpSpPr>
          <p:nvPr/>
        </p:nvGrpSpPr>
        <p:grpSpPr bwMode="auto">
          <a:xfrm>
            <a:off x="5067437" y="2559882"/>
            <a:ext cx="1022350" cy="842963"/>
            <a:chOff x="431539" y="5104202"/>
            <a:chExt cx="1023363" cy="843225"/>
          </a:xfrm>
        </p:grpSpPr>
        <p:sp>
          <p:nvSpPr>
            <p:cNvPr id="8" name="Can 7"/>
            <p:cNvSpPr/>
            <p:nvPr/>
          </p:nvSpPr>
          <p:spPr>
            <a:xfrm>
              <a:off x="431539" y="5104202"/>
              <a:ext cx="813605" cy="662194"/>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1100" dirty="0">
                <a:solidFill>
                  <a:srgbClr val="1F497D"/>
                </a:solidFill>
                <a:latin typeface="Calibri"/>
                <a:cs typeface="Calibri"/>
              </a:endParaRPr>
            </a:p>
          </p:txBody>
        </p:sp>
        <p:sp>
          <p:nvSpPr>
            <p:cNvPr id="9" name="Can 8"/>
            <p:cNvSpPr/>
            <p:nvPr/>
          </p:nvSpPr>
          <p:spPr>
            <a:xfrm>
              <a:off x="1167280" y="5305878"/>
              <a:ext cx="287622" cy="52562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1100" dirty="0">
                <a:solidFill>
                  <a:srgbClr val="1F497D"/>
                </a:solidFill>
                <a:latin typeface="Calibri"/>
                <a:cs typeface="Calibri"/>
              </a:endParaRPr>
            </a:p>
          </p:txBody>
        </p:sp>
        <p:sp>
          <p:nvSpPr>
            <p:cNvPr id="10" name="Can 9"/>
            <p:cNvSpPr/>
            <p:nvPr/>
          </p:nvSpPr>
          <p:spPr>
            <a:xfrm>
              <a:off x="531651" y="5421801"/>
              <a:ext cx="710315" cy="525626"/>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100" dirty="0">
                  <a:solidFill>
                    <a:srgbClr val="1F497D"/>
                  </a:solidFill>
                  <a:latin typeface="Calibri"/>
                  <a:cs typeface="Calibri"/>
                </a:rPr>
                <a:t>Databases</a:t>
              </a:r>
            </a:p>
          </p:txBody>
        </p:sp>
      </p:grpSp>
      <p:grpSp>
        <p:nvGrpSpPr>
          <p:cNvPr id="11" name="Group 19"/>
          <p:cNvGrpSpPr>
            <a:grpSpLocks/>
          </p:cNvGrpSpPr>
          <p:nvPr/>
        </p:nvGrpSpPr>
        <p:grpSpPr bwMode="auto">
          <a:xfrm>
            <a:off x="5643275" y="3342035"/>
            <a:ext cx="1196975" cy="811213"/>
            <a:chOff x="2266224" y="5215162"/>
            <a:chExt cx="1198428" cy="810289"/>
          </a:xfrm>
        </p:grpSpPr>
        <p:sp>
          <p:nvSpPr>
            <p:cNvPr id="12" name="Rectangle 11"/>
            <p:cNvSpPr/>
            <p:nvPr/>
          </p:nvSpPr>
          <p:spPr>
            <a:xfrm>
              <a:off x="2557090" y="5343604"/>
              <a:ext cx="907562" cy="53754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1100" dirty="0">
                <a:solidFill>
                  <a:srgbClr val="1F497D"/>
                </a:solidFill>
                <a:latin typeface="Calibri"/>
                <a:cs typeface="Calibri"/>
              </a:endParaRPr>
            </a:p>
          </p:txBody>
        </p:sp>
        <p:sp>
          <p:nvSpPr>
            <p:cNvPr id="13" name="Rectangle 12"/>
            <p:cNvSpPr/>
            <p:nvPr/>
          </p:nvSpPr>
          <p:spPr>
            <a:xfrm>
              <a:off x="2266224" y="5215162"/>
              <a:ext cx="643718" cy="6580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1100" dirty="0">
                <a:solidFill>
                  <a:srgbClr val="1F497D"/>
                </a:solidFill>
                <a:latin typeface="Calibri"/>
                <a:cs typeface="Calibri"/>
              </a:endParaRPr>
            </a:p>
          </p:txBody>
        </p:sp>
        <p:sp>
          <p:nvSpPr>
            <p:cNvPr id="14" name="Rectangle 13"/>
            <p:cNvSpPr/>
            <p:nvPr/>
          </p:nvSpPr>
          <p:spPr>
            <a:xfrm>
              <a:off x="2418809" y="5487901"/>
              <a:ext cx="905973" cy="53755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100" dirty="0">
                  <a:solidFill>
                    <a:srgbClr val="1F497D"/>
                  </a:solidFill>
                  <a:latin typeface="Calibri"/>
                  <a:cs typeface="Calibri"/>
                </a:rPr>
                <a:t>Applications</a:t>
              </a:r>
            </a:p>
          </p:txBody>
        </p:sp>
      </p:grpSp>
      <p:grpSp>
        <p:nvGrpSpPr>
          <p:cNvPr id="15" name="Group 20"/>
          <p:cNvGrpSpPr>
            <a:grpSpLocks/>
          </p:cNvGrpSpPr>
          <p:nvPr/>
        </p:nvGrpSpPr>
        <p:grpSpPr bwMode="auto">
          <a:xfrm>
            <a:off x="6845933" y="3519124"/>
            <a:ext cx="1266825" cy="550862"/>
            <a:chOff x="1849453" y="6065863"/>
            <a:chExt cx="1266516" cy="551379"/>
          </a:xfrm>
        </p:grpSpPr>
        <p:sp>
          <p:nvSpPr>
            <p:cNvPr id="16" name="Predefined Process 15"/>
            <p:cNvSpPr/>
            <p:nvPr/>
          </p:nvSpPr>
          <p:spPr>
            <a:xfrm>
              <a:off x="1849453" y="6065863"/>
              <a:ext cx="961790" cy="370234"/>
            </a:xfrm>
            <a:prstGeom prst="flowChartPredefinedProcess">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100" dirty="0">
                  <a:solidFill>
                    <a:srgbClr val="1F497D"/>
                  </a:solidFill>
                  <a:latin typeface="Calibri"/>
                  <a:cs typeface="Calibri"/>
                </a:rPr>
                <a:t>Function</a:t>
              </a:r>
            </a:p>
          </p:txBody>
        </p:sp>
        <p:sp>
          <p:nvSpPr>
            <p:cNvPr id="17" name="Predefined Process 16"/>
            <p:cNvSpPr/>
            <p:nvPr/>
          </p:nvSpPr>
          <p:spPr>
            <a:xfrm>
              <a:off x="2001816" y="6156435"/>
              <a:ext cx="961790" cy="370235"/>
            </a:xfrm>
            <a:prstGeom prst="flowChartPredefinedProcess">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100" dirty="0">
                  <a:solidFill>
                    <a:srgbClr val="1F497D"/>
                  </a:solidFill>
                  <a:latin typeface="Calibri"/>
                  <a:cs typeface="Calibri"/>
                </a:rPr>
                <a:t>Function</a:t>
              </a:r>
            </a:p>
          </p:txBody>
        </p:sp>
        <p:sp>
          <p:nvSpPr>
            <p:cNvPr id="18" name="Predefined Process 17"/>
            <p:cNvSpPr/>
            <p:nvPr/>
          </p:nvSpPr>
          <p:spPr>
            <a:xfrm>
              <a:off x="2154179" y="6247008"/>
              <a:ext cx="961790" cy="370234"/>
            </a:xfrm>
            <a:prstGeom prst="flowChartPredefinedProcess">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100" dirty="0">
                  <a:solidFill>
                    <a:srgbClr val="1F497D"/>
                  </a:solidFill>
                  <a:latin typeface="Calibri"/>
                  <a:cs typeface="Calibri"/>
                </a:rPr>
                <a:t>Functions</a:t>
              </a:r>
            </a:p>
          </p:txBody>
        </p:sp>
      </p:grpSp>
      <p:sp>
        <p:nvSpPr>
          <p:cNvPr id="19" name="Multidocument 18"/>
          <p:cNvSpPr/>
          <p:nvPr/>
        </p:nvSpPr>
        <p:spPr>
          <a:xfrm>
            <a:off x="8143444" y="3046194"/>
            <a:ext cx="719137" cy="46990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100" dirty="0">
                <a:solidFill>
                  <a:srgbClr val="1F497D"/>
                </a:solidFill>
                <a:latin typeface="Calibri"/>
                <a:cs typeface="Calibri"/>
              </a:rPr>
              <a:t>Files</a:t>
            </a:r>
          </a:p>
        </p:txBody>
      </p:sp>
      <p:sp>
        <p:nvSpPr>
          <p:cNvPr id="20" name="Right Arrow 19"/>
          <p:cNvSpPr/>
          <p:nvPr/>
        </p:nvSpPr>
        <p:spPr>
          <a:xfrm rot="19273257">
            <a:off x="6501790" y="3077037"/>
            <a:ext cx="314960" cy="233680"/>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 name="Right Arrow 20"/>
          <p:cNvSpPr/>
          <p:nvPr/>
        </p:nvSpPr>
        <p:spPr>
          <a:xfrm rot="20436385">
            <a:off x="6174177" y="2789457"/>
            <a:ext cx="314960" cy="233680"/>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 name="Right Arrow 21"/>
          <p:cNvSpPr/>
          <p:nvPr/>
        </p:nvSpPr>
        <p:spPr>
          <a:xfrm rot="15364873">
            <a:off x="7244207" y="3169438"/>
            <a:ext cx="314960" cy="233680"/>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3" name="Right Arrow 22"/>
          <p:cNvSpPr/>
          <p:nvPr/>
        </p:nvSpPr>
        <p:spPr>
          <a:xfrm rot="13370122">
            <a:off x="7796617" y="2841864"/>
            <a:ext cx="314960" cy="233680"/>
          </a:xfrm>
          <a:prstGeom prs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Tree>
    <p:extLst>
      <p:ext uri="{BB962C8B-B14F-4D97-AF65-F5344CB8AC3E}">
        <p14:creationId xmlns:p14="http://schemas.microsoft.com/office/powerpoint/2010/main" val="3711617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Imagine </a:t>
            </a:r>
            <a:r>
              <a:rPr lang="is-IS"/>
              <a:t>…</a:t>
            </a:r>
            <a:endParaRPr lang="en-GB" dirty="0"/>
          </a:p>
        </p:txBody>
      </p:sp>
      <p:sp>
        <p:nvSpPr>
          <p:cNvPr id="3" name="Content Placeholder 2"/>
          <p:cNvSpPr>
            <a:spLocks noGrp="1"/>
          </p:cNvSpPr>
          <p:nvPr>
            <p:ph type="body" idx="1"/>
          </p:nvPr>
        </p:nvSpPr>
        <p:spPr>
          <a:xfrm>
            <a:off x="311146" y="1204912"/>
            <a:ext cx="4915381" cy="3182030"/>
          </a:xfrm>
        </p:spPr>
        <p:txBody>
          <a:bodyPr/>
          <a:lstStyle/>
          <a:p>
            <a:r>
              <a:rPr lang="en-GB"/>
              <a:t>Subject matter experts collaborating </a:t>
            </a:r>
            <a:br>
              <a:rPr lang="en-GB"/>
            </a:br>
            <a:r>
              <a:rPr lang="en-GB"/>
              <a:t>around the data</a:t>
            </a:r>
          </a:p>
          <a:p>
            <a:pPr lvl="1"/>
            <a:r>
              <a:rPr lang="en-GB"/>
              <a:t>Locating the data they need, quickly and efficiently</a:t>
            </a:r>
          </a:p>
          <a:p>
            <a:pPr lvl="1"/>
            <a:r>
              <a:rPr lang="en-GB"/>
              <a:t>Feeding back their knowledge about the data and the uses they have made about it to help others and support economic evaluation of data</a:t>
            </a:r>
          </a:p>
          <a:p>
            <a:endParaRPr lang="en-GB"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522036" y="3148635"/>
            <a:ext cx="895350" cy="98266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5" name="Picture 1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934048" y="644165"/>
            <a:ext cx="989013" cy="1131887"/>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6" name="Picture 20"/>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024198" y="1325452"/>
            <a:ext cx="914400" cy="1141412"/>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7" name="Picture 24"/>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800280" y="837477"/>
            <a:ext cx="823912" cy="97155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8" name="Picture 26"/>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708900" y="3403336"/>
            <a:ext cx="787400" cy="1069975"/>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9" name="Picture 1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226527" y="1788350"/>
            <a:ext cx="744538" cy="1106487"/>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10" name="Picture 43"/>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944621" y="2949603"/>
            <a:ext cx="773113" cy="99218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grpSp>
        <p:nvGrpSpPr>
          <p:cNvPr id="11" name="Group 10"/>
          <p:cNvGrpSpPr/>
          <p:nvPr/>
        </p:nvGrpSpPr>
        <p:grpSpPr>
          <a:xfrm>
            <a:off x="6514553" y="2099900"/>
            <a:ext cx="1160032" cy="929955"/>
            <a:chOff x="5454524" y="2009903"/>
            <a:chExt cx="1160032" cy="929955"/>
          </a:xfrm>
        </p:grpSpPr>
        <p:sp>
          <p:nvSpPr>
            <p:cNvPr id="12" name="Can 11"/>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3" name="Multidocument 12"/>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Tree>
    <p:extLst>
      <p:ext uri="{BB962C8B-B14F-4D97-AF65-F5344CB8AC3E}">
        <p14:creationId xmlns:p14="http://schemas.microsoft.com/office/powerpoint/2010/main" val="1771430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Imagine </a:t>
            </a:r>
            <a:r>
              <a:rPr lang="is-IS"/>
              <a:t>…</a:t>
            </a:r>
            <a:endParaRPr lang="en-GB" dirty="0"/>
          </a:p>
        </p:txBody>
      </p:sp>
      <p:sp>
        <p:nvSpPr>
          <p:cNvPr id="3" name="Content Placeholder 2"/>
          <p:cNvSpPr>
            <a:spLocks noGrp="1"/>
          </p:cNvSpPr>
          <p:nvPr>
            <p:ph type="body" idx="1"/>
          </p:nvPr>
        </p:nvSpPr>
        <p:spPr>
          <a:xfrm>
            <a:off x="311146" y="1204912"/>
            <a:ext cx="4756291" cy="3182030"/>
          </a:xfrm>
        </p:spPr>
        <p:txBody>
          <a:bodyPr/>
          <a:lstStyle/>
          <a:p>
            <a:r>
              <a:rPr lang="en-GB"/>
              <a:t>Automated governance processes protect and manage your data</a:t>
            </a:r>
          </a:p>
          <a:p>
            <a:pPr lvl="1"/>
            <a:r>
              <a:rPr lang="en-GB"/>
              <a:t>Metadata-driven access control</a:t>
            </a:r>
          </a:p>
          <a:p>
            <a:pPr lvl="1"/>
            <a:r>
              <a:rPr lang="en-GB"/>
              <a:t>Auditing, metering and monitoring</a:t>
            </a:r>
          </a:p>
          <a:p>
            <a:pPr lvl="1"/>
            <a:r>
              <a:rPr lang="en-GB"/>
              <a:t>Quality control and exception management</a:t>
            </a:r>
          </a:p>
          <a:p>
            <a:pPr lvl="1"/>
            <a:r>
              <a:rPr lang="en-GB"/>
              <a:t>Rights management</a:t>
            </a:r>
            <a:endParaRPr lang="en-GB" dirty="0"/>
          </a:p>
        </p:txBody>
      </p:sp>
      <p:grpSp>
        <p:nvGrpSpPr>
          <p:cNvPr id="4" name="Group 3"/>
          <p:cNvGrpSpPr/>
          <p:nvPr/>
        </p:nvGrpSpPr>
        <p:grpSpPr>
          <a:xfrm>
            <a:off x="6514553" y="2099900"/>
            <a:ext cx="1160032" cy="929955"/>
            <a:chOff x="5454524" y="2009903"/>
            <a:chExt cx="1160032" cy="929955"/>
          </a:xfrm>
        </p:grpSpPr>
        <p:sp>
          <p:nvSpPr>
            <p:cNvPr id="5" name="Can 4"/>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 name="Multidocument 5"/>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7" name="Group 21"/>
          <p:cNvGrpSpPr>
            <a:grpSpLocks/>
          </p:cNvGrpSpPr>
          <p:nvPr/>
        </p:nvGrpSpPr>
        <p:grpSpPr bwMode="auto">
          <a:xfrm>
            <a:off x="5067437" y="2559882"/>
            <a:ext cx="1022350" cy="842963"/>
            <a:chOff x="431539" y="5104202"/>
            <a:chExt cx="1023363" cy="843225"/>
          </a:xfrm>
        </p:grpSpPr>
        <p:sp>
          <p:nvSpPr>
            <p:cNvPr id="8" name="Can 7"/>
            <p:cNvSpPr/>
            <p:nvPr/>
          </p:nvSpPr>
          <p:spPr>
            <a:xfrm>
              <a:off x="431539" y="5104202"/>
              <a:ext cx="813605" cy="662194"/>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1100" dirty="0">
                <a:solidFill>
                  <a:srgbClr val="1F497D"/>
                </a:solidFill>
                <a:latin typeface="Calibri"/>
                <a:cs typeface="Calibri"/>
              </a:endParaRPr>
            </a:p>
          </p:txBody>
        </p:sp>
        <p:sp>
          <p:nvSpPr>
            <p:cNvPr id="9" name="Can 8"/>
            <p:cNvSpPr/>
            <p:nvPr/>
          </p:nvSpPr>
          <p:spPr>
            <a:xfrm>
              <a:off x="1167280" y="5305878"/>
              <a:ext cx="287622" cy="52562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1100" dirty="0">
                <a:solidFill>
                  <a:srgbClr val="1F497D"/>
                </a:solidFill>
                <a:latin typeface="Calibri"/>
                <a:cs typeface="Calibri"/>
              </a:endParaRPr>
            </a:p>
          </p:txBody>
        </p:sp>
        <p:sp>
          <p:nvSpPr>
            <p:cNvPr id="10" name="Can 9"/>
            <p:cNvSpPr/>
            <p:nvPr/>
          </p:nvSpPr>
          <p:spPr>
            <a:xfrm>
              <a:off x="531651" y="5421801"/>
              <a:ext cx="710315" cy="525626"/>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100" dirty="0">
                  <a:solidFill>
                    <a:srgbClr val="1F497D"/>
                  </a:solidFill>
                  <a:latin typeface="Calibri"/>
                  <a:cs typeface="Calibri"/>
                </a:rPr>
                <a:t>Databases</a:t>
              </a:r>
            </a:p>
          </p:txBody>
        </p:sp>
      </p:grpSp>
      <p:sp>
        <p:nvSpPr>
          <p:cNvPr id="11" name="Oval 10"/>
          <p:cNvSpPr/>
          <p:nvPr/>
        </p:nvSpPr>
        <p:spPr>
          <a:xfrm>
            <a:off x="5810167" y="1599921"/>
            <a:ext cx="340009" cy="339984"/>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nvGrpSpPr>
          <p:cNvPr id="12" name="Group 137"/>
          <p:cNvGrpSpPr>
            <a:grpSpLocks/>
          </p:cNvGrpSpPr>
          <p:nvPr/>
        </p:nvGrpSpPr>
        <p:grpSpPr bwMode="auto">
          <a:xfrm>
            <a:off x="5370224" y="411088"/>
            <a:ext cx="1228725" cy="863600"/>
            <a:chOff x="5523670" y="3674781"/>
            <a:chExt cx="1229360" cy="863600"/>
          </a:xfrm>
        </p:grpSpPr>
        <p:sp>
          <p:nvSpPr>
            <p:cNvPr id="13" name="Rectangle 12"/>
            <p:cNvSpPr/>
            <p:nvPr/>
          </p:nvSpPr>
          <p:spPr>
            <a:xfrm>
              <a:off x="5523670" y="3674781"/>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 name="Rectangle 13"/>
            <p:cNvSpPr/>
            <p:nvPr/>
          </p:nvSpPr>
          <p:spPr>
            <a:xfrm>
              <a:off x="5577673" y="3719231"/>
              <a:ext cx="1121354" cy="774700"/>
            </a:xfrm>
            <a:prstGeom prst="rect">
              <a:avLst/>
            </a:prstGeom>
            <a:solidFill>
              <a:srgbClr val="FFFFFF"/>
            </a:solidFill>
            <a:ln w="12700" cmpd="sng">
              <a:solidFill>
                <a:srgbClr val="99CC99"/>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 name="Rectangle 14"/>
            <p:cNvSpPr/>
            <p:nvPr/>
          </p:nvSpPr>
          <p:spPr>
            <a:xfrm>
              <a:off x="5569731" y="3887506"/>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 name="Rectangle 15"/>
            <p:cNvSpPr/>
            <p:nvPr/>
          </p:nvSpPr>
          <p:spPr>
            <a:xfrm>
              <a:off x="5569731" y="4051019"/>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 name="Rectangle 16"/>
            <p:cNvSpPr/>
            <p:nvPr/>
          </p:nvSpPr>
          <p:spPr>
            <a:xfrm>
              <a:off x="5569731" y="4214531"/>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 name="Rectangle 17"/>
            <p:cNvSpPr/>
            <p:nvPr/>
          </p:nvSpPr>
          <p:spPr>
            <a:xfrm>
              <a:off x="5569731" y="4378044"/>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9" name="Straight Connector 18"/>
            <p:cNvCxnSpPr/>
            <p:nvPr/>
          </p:nvCxnSpPr>
          <p:spPr bwMode="auto">
            <a:xfrm>
              <a:off x="6146292"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0" name="Straight Connector 19"/>
            <p:cNvCxnSpPr/>
            <p:nvPr/>
          </p:nvCxnSpPr>
          <p:spPr bwMode="auto">
            <a:xfrm>
              <a:off x="629559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1" name="Straight Connector 20"/>
            <p:cNvCxnSpPr/>
            <p:nvPr/>
          </p:nvCxnSpPr>
          <p:spPr bwMode="auto">
            <a:xfrm>
              <a:off x="644648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2" name="Straight Connector 21"/>
            <p:cNvCxnSpPr/>
            <p:nvPr/>
          </p:nvCxnSpPr>
          <p:spPr bwMode="auto">
            <a:xfrm>
              <a:off x="659578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3" name="Straight Connector 22"/>
            <p:cNvCxnSpPr/>
            <p:nvPr/>
          </p:nvCxnSpPr>
          <p:spPr bwMode="auto">
            <a:xfrm>
              <a:off x="569679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4" name="Straight Connector 23"/>
            <p:cNvCxnSpPr/>
            <p:nvPr/>
          </p:nvCxnSpPr>
          <p:spPr bwMode="auto">
            <a:xfrm>
              <a:off x="584609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5" name="Straight Connector 24"/>
            <p:cNvCxnSpPr/>
            <p:nvPr/>
          </p:nvCxnSpPr>
          <p:spPr bwMode="auto">
            <a:xfrm>
              <a:off x="599698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6" name="Rectangle 25"/>
            <p:cNvSpPr/>
            <p:nvPr/>
          </p:nvSpPr>
          <p:spPr>
            <a:xfrm>
              <a:off x="5569731" y="3723994"/>
              <a:ext cx="1137237" cy="80962"/>
            </a:xfrm>
            <a:prstGeom prst="rect">
              <a:avLst/>
            </a:prstGeom>
            <a:solidFill>
              <a:schemeClr val="accent3">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cxnSp>
        <p:nvCxnSpPr>
          <p:cNvPr id="28" name="Straight Connector 27"/>
          <p:cNvCxnSpPr>
            <a:stCxn id="13" idx="2"/>
            <a:endCxn id="11" idx="0"/>
          </p:cNvCxnSpPr>
          <p:nvPr/>
        </p:nvCxnSpPr>
        <p:spPr bwMode="auto">
          <a:xfrm flipH="1">
            <a:off x="5980167" y="1274690"/>
            <a:ext cx="4417" cy="32523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30" name="Elbow Connector 29"/>
          <p:cNvCxnSpPr>
            <a:stCxn id="11" idx="6"/>
            <a:endCxn id="5" idx="1"/>
          </p:cNvCxnSpPr>
          <p:nvPr/>
        </p:nvCxnSpPr>
        <p:spPr bwMode="auto">
          <a:xfrm>
            <a:off x="6150171" y="1769913"/>
            <a:ext cx="944401" cy="329986"/>
          </a:xfrm>
          <a:prstGeom prst="bentConnector2">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32" name="Elbow Connector 31"/>
          <p:cNvCxnSpPr>
            <a:stCxn id="11" idx="2"/>
            <a:endCxn id="8" idx="1"/>
          </p:cNvCxnSpPr>
          <p:nvPr/>
        </p:nvCxnSpPr>
        <p:spPr bwMode="auto">
          <a:xfrm rot="10800000" flipV="1">
            <a:off x="5473837" y="1769912"/>
            <a:ext cx="336322" cy="789969"/>
          </a:xfrm>
          <a:prstGeom prst="bentConnector2">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66" name="Group 65"/>
          <p:cNvGrpSpPr/>
          <p:nvPr/>
        </p:nvGrpSpPr>
        <p:grpSpPr>
          <a:xfrm>
            <a:off x="5868988" y="1645473"/>
            <a:ext cx="227012" cy="228862"/>
            <a:chOff x="3582988" y="1940113"/>
            <a:chExt cx="278530" cy="280800"/>
          </a:xfrm>
        </p:grpSpPr>
        <p:grpSp>
          <p:nvGrpSpPr>
            <p:cNvPr id="52" name="Group 119"/>
            <p:cNvGrpSpPr>
              <a:grpSpLocks/>
            </p:cNvGrpSpPr>
            <p:nvPr/>
          </p:nvGrpSpPr>
          <p:grpSpPr bwMode="auto">
            <a:xfrm>
              <a:off x="3582988" y="1940113"/>
              <a:ext cx="278530" cy="280800"/>
              <a:chOff x="3454398" y="4737100"/>
              <a:chExt cx="800100" cy="1003300"/>
            </a:xfrm>
          </p:grpSpPr>
          <p:sp>
            <p:nvSpPr>
              <p:cNvPr id="63" name="Oval 62"/>
              <p:cNvSpPr/>
              <p:nvPr/>
            </p:nvSpPr>
            <p:spPr>
              <a:xfrm>
                <a:off x="3454398" y="5173185"/>
                <a:ext cx="798037" cy="567215"/>
              </a:xfrm>
              <a:prstGeom prst="ellipse">
                <a:avLst/>
              </a:prstGeom>
              <a:solidFill>
                <a:srgbClr val="1F497D"/>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4" name="Block Arc 63"/>
              <p:cNvSpPr/>
              <p:nvPr/>
            </p:nvSpPr>
            <p:spPr>
              <a:xfrm>
                <a:off x="3518241" y="4736428"/>
                <a:ext cx="670351" cy="981283"/>
              </a:xfrm>
              <a:prstGeom prst="blockArc">
                <a:avLst>
                  <a:gd name="adj1" fmla="val 10800000"/>
                  <a:gd name="adj2" fmla="val 21189434"/>
                  <a:gd name="adj3" fmla="val 15033"/>
                </a:avLst>
              </a:prstGeom>
              <a:solidFill>
                <a:srgbClr val="1F497D"/>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 name="Trapezoid 64"/>
              <p:cNvSpPr/>
              <p:nvPr/>
            </p:nvSpPr>
            <p:spPr>
              <a:xfrm flipV="1">
                <a:off x="3486318" y="5065413"/>
                <a:ext cx="734197" cy="431083"/>
              </a:xfrm>
              <a:prstGeom prst="trapezoid">
                <a:avLst/>
              </a:prstGeom>
              <a:solidFill>
                <a:srgbClr val="1F497D"/>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54" name="Group 131"/>
            <p:cNvGrpSpPr>
              <a:grpSpLocks/>
            </p:cNvGrpSpPr>
            <p:nvPr/>
          </p:nvGrpSpPr>
          <p:grpSpPr bwMode="auto">
            <a:xfrm>
              <a:off x="3689288" y="2080513"/>
              <a:ext cx="64587" cy="118800"/>
              <a:chOff x="6096001" y="4940300"/>
              <a:chExt cx="76200" cy="139700"/>
            </a:xfrm>
          </p:grpSpPr>
          <p:sp>
            <p:nvSpPr>
              <p:cNvPr id="58" name="Oval 57"/>
              <p:cNvSpPr/>
              <p:nvPr/>
            </p:nvSpPr>
            <p:spPr>
              <a:xfrm>
                <a:off x="6096074" y="4941123"/>
                <a:ext cx="76791" cy="76537"/>
              </a:xfrm>
              <a:prstGeom prst="ellipse">
                <a:avLst/>
              </a:prstGeom>
              <a:solidFill>
                <a:sysClr val="window" lastClr="FFFFFF"/>
              </a:solidFill>
              <a:ln w="9525" cap="flat" cmpd="sng" algn="ctr">
                <a:solidFill>
                  <a:sysClr val="window" lastClr="FFFFFF"/>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9" name="Trapezoid 58"/>
              <p:cNvSpPr/>
              <p:nvPr/>
            </p:nvSpPr>
            <p:spPr>
              <a:xfrm>
                <a:off x="6101694" y="4991526"/>
                <a:ext cx="65552" cy="87739"/>
              </a:xfrm>
              <a:prstGeom prst="trapezoid">
                <a:avLst/>
              </a:prstGeom>
              <a:solidFill>
                <a:sysClr val="window" lastClr="FFFFFF"/>
              </a:solidFill>
              <a:ln w="9525" cap="flat" cmpd="sng" algn="ctr">
                <a:solidFill>
                  <a:sysClr val="window" lastClr="FFFFFF"/>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grpSp>
        <p:nvGrpSpPr>
          <p:cNvPr id="55" name="Group 132"/>
          <p:cNvGrpSpPr>
            <a:grpSpLocks/>
          </p:cNvGrpSpPr>
          <p:nvPr/>
        </p:nvGrpSpPr>
        <p:grpSpPr bwMode="auto">
          <a:xfrm>
            <a:off x="4055288" y="2080513"/>
            <a:ext cx="64587" cy="118800"/>
            <a:chOff x="6096001" y="4940300"/>
            <a:chExt cx="76200" cy="139700"/>
          </a:xfrm>
        </p:grpSpPr>
        <p:sp>
          <p:nvSpPr>
            <p:cNvPr id="56" name="Oval 55"/>
            <p:cNvSpPr/>
            <p:nvPr/>
          </p:nvSpPr>
          <p:spPr>
            <a:xfrm>
              <a:off x="6096925" y="4941123"/>
              <a:ext cx="74918" cy="76537"/>
            </a:xfrm>
            <a:prstGeom prst="ellipse">
              <a:avLst/>
            </a:prstGeom>
            <a:solidFill>
              <a:sysClr val="window" lastClr="FFFFFF"/>
            </a:solidFill>
            <a:ln w="9525" cap="flat" cmpd="sng" algn="ctr">
              <a:solidFill>
                <a:sysClr val="window" lastClr="FFFFFF"/>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7" name="Trapezoid 56"/>
            <p:cNvSpPr/>
            <p:nvPr/>
          </p:nvSpPr>
          <p:spPr>
            <a:xfrm>
              <a:off x="6102543" y="4991526"/>
              <a:ext cx="63680" cy="87739"/>
            </a:xfrm>
            <a:prstGeom prst="trapezoid">
              <a:avLst/>
            </a:prstGeom>
            <a:solidFill>
              <a:sysClr val="window" lastClr="FFFFFF"/>
            </a:solidFill>
            <a:ln w="9525" cap="flat" cmpd="sng" algn="ctr">
              <a:solidFill>
                <a:sysClr val="window" lastClr="FFFFFF"/>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 lastClr="FFFFFF"/>
                </a:solidFill>
                <a:effectLst/>
                <a:uLnTx/>
                <a:uFillTx/>
                <a:latin typeface="Calibri"/>
                <a:ea typeface="+mn-ea"/>
                <a:cs typeface="+mn-cs"/>
              </a:endParaRPr>
            </a:p>
          </p:txBody>
        </p:sp>
      </p:grpSp>
    </p:spTree>
    <p:extLst>
      <p:ext uri="{BB962C8B-B14F-4D97-AF65-F5344CB8AC3E}">
        <p14:creationId xmlns:p14="http://schemas.microsoft.com/office/powerpoint/2010/main" val="4134649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311700" y="231021"/>
            <a:ext cx="8832300" cy="564772"/>
          </a:xfrm>
        </p:spPr>
        <p:txBody>
          <a:bodyPr/>
          <a:lstStyle/>
          <a:p>
            <a:r>
              <a:rPr lang="en-GB"/>
              <a:t>A new manifesto for metadata and governance!</a:t>
            </a:r>
            <a:endParaRPr lang="en-GB" dirty="0"/>
          </a:p>
        </p:txBody>
      </p:sp>
      <p:sp>
        <p:nvSpPr>
          <p:cNvPr id="18434" name="Content Placeholder 2"/>
          <p:cNvSpPr>
            <a:spLocks noGrp="1"/>
          </p:cNvSpPr>
          <p:nvPr>
            <p:ph type="body" idx="1"/>
          </p:nvPr>
        </p:nvSpPr>
        <p:spPr/>
        <p:txBody>
          <a:bodyPr/>
          <a:lstStyle/>
          <a:p>
            <a:r>
              <a:rPr lang="en-US"/>
              <a:t>Metadata management must be automated</a:t>
            </a:r>
          </a:p>
          <a:p>
            <a:r>
              <a:rPr lang="en-US"/>
              <a:t>Metadata management must become ubiquitous </a:t>
            </a:r>
          </a:p>
          <a:p>
            <a:r>
              <a:rPr lang="en-US"/>
              <a:t>Metadata must become open and remotely accessible</a:t>
            </a:r>
            <a:endParaRPr lang="en-GB"/>
          </a:p>
          <a:p>
            <a:r>
              <a:rPr lang="en-US"/>
              <a:t>Metadata should be used to drive the governance of data</a:t>
            </a:r>
            <a:endParaRPr lang="en-GB"/>
          </a:p>
          <a:p>
            <a:endParaRPr lang="en-US"/>
          </a:p>
          <a:p>
            <a:r>
              <a:rPr lang="en-US"/>
              <a:t>The discovery, maintenance and use of metadata has to be an integral part of all tools that access, change and move information.</a:t>
            </a:r>
            <a:endParaRPr lang="en-GB" dirty="0"/>
          </a:p>
        </p:txBody>
      </p:sp>
    </p:spTree>
    <p:extLst>
      <p:ext uri="{BB962C8B-B14F-4D97-AF65-F5344CB8AC3E}">
        <p14:creationId xmlns:p14="http://schemas.microsoft.com/office/powerpoint/2010/main" val="3622319203"/>
      </p:ext>
    </p:extLst>
  </p:cSld>
  <p:clrMapOvr>
    <a:masterClrMapping/>
  </p:clrMapOvr>
</p:sld>
</file>

<file path=ppt/theme/theme1.xml><?xml version="1.0" encoding="utf-8"?>
<a:theme xmlns:a="http://schemas.openxmlformats.org/drawingml/2006/main" name="simple-light-2">
  <a:themeElements>
    <a:clrScheme name="Hyperledger">
      <a:dk1>
        <a:srgbClr val="FFFFFF"/>
      </a:dk1>
      <a:lt1>
        <a:srgbClr val="595959"/>
      </a:lt1>
      <a:dk2>
        <a:srgbClr val="FFFFFF"/>
      </a:dk2>
      <a:lt2>
        <a:srgbClr val="595959"/>
      </a:lt2>
      <a:accent1>
        <a:srgbClr val="00B0F0"/>
      </a:accent1>
      <a:accent2>
        <a:srgbClr val="595959"/>
      </a:accent2>
      <a:accent3>
        <a:srgbClr val="00B0F0"/>
      </a:accent3>
      <a:accent4>
        <a:srgbClr val="595959"/>
      </a:accent4>
      <a:accent5>
        <a:srgbClr val="00B0F0"/>
      </a:accent5>
      <a:accent6>
        <a:srgbClr val="595959"/>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FE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27470</TotalTime>
  <Words>1170</Words>
  <Application>Microsoft Macintosh PowerPoint</Application>
  <PresentationFormat>On-screen Show (16:9)</PresentationFormat>
  <Paragraphs>266</Paragraphs>
  <Slides>25</Slides>
  <Notes>10</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ＭＳ Ｐゴシック</vt:lpstr>
      <vt:lpstr>ヒラギノ角ゴ ProN W3</vt:lpstr>
      <vt:lpstr>Amaze</vt:lpstr>
      <vt:lpstr>Arial</vt:lpstr>
      <vt:lpstr>Calibri</vt:lpstr>
      <vt:lpstr>Georgia</vt:lpstr>
      <vt:lpstr>Gill Sans</vt:lpstr>
      <vt:lpstr>Helvetica</vt:lpstr>
      <vt:lpstr>Lucida Sans Unicode</vt:lpstr>
      <vt:lpstr>Wingdings</vt:lpstr>
      <vt:lpstr>simple-light-2</vt:lpstr>
      <vt:lpstr>Metadata and the Rise of Big Data Governance: Active Open Source Initiatives</vt:lpstr>
      <vt:lpstr>Today’s speakers</vt:lpstr>
      <vt:lpstr>Today’s reality</vt:lpstr>
      <vt:lpstr>Imagine …</vt:lpstr>
      <vt:lpstr>Imagine …</vt:lpstr>
      <vt:lpstr>Imagine …</vt:lpstr>
      <vt:lpstr>Imagine …</vt:lpstr>
      <vt:lpstr>Imagine …</vt:lpstr>
      <vt:lpstr>A new manifesto for metadata and governance!</vt:lpstr>
      <vt:lpstr>How will this be achieved?</vt:lpstr>
      <vt:lpstr>Open metadata management ecosystem</vt:lpstr>
      <vt:lpstr>Making Metadata Available to the Enterprise!</vt:lpstr>
      <vt:lpstr>Open metadata data model</vt:lpstr>
      <vt:lpstr>Each area caters for appropriate metadata structures</vt:lpstr>
      <vt:lpstr>Open metadata and governance  integration patterns </vt:lpstr>
      <vt:lpstr>Business meaning of the underlying assets</vt:lpstr>
      <vt:lpstr>Instance representations in Open Metadata Resource Services (OMRS) </vt:lpstr>
      <vt:lpstr>Virtual Data connector – a data virtualization layer example</vt:lpstr>
      <vt:lpstr>Open Source Collaboration through ODPi </vt:lpstr>
      <vt:lpstr>How this helps</vt:lpstr>
      <vt:lpstr>ODPi – A neutral home for collaboration</vt:lpstr>
      <vt:lpstr>Look to The Linux Foundation</vt:lpstr>
      <vt:lpstr>Get involved!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 Overview</dc:title>
  <dc:creator>Greg Wallace</dc:creator>
  <cp:lastModifiedBy>david radley</cp:lastModifiedBy>
  <cp:revision>456</cp:revision>
  <cp:lastPrinted>2018-10-26T14:26:44Z</cp:lastPrinted>
  <dcterms:modified xsi:type="dcterms:W3CDTF">2018-10-29T11:10:08Z</dcterms:modified>
</cp:coreProperties>
</file>